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4" roundtripDataSignature="AMtx7mgaEbVvuIw6+pN3C1B5PBGIegos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D7E355-376B-4C6F-A806-B5D26166046D}">
  <a:tblStyle styleId="{51D7E355-376B-4C6F-A806-B5D26166046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6f488049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36f4880497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336f4880497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36e93a5715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81" name="Google Shape;181;g336e93a5715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6e93a5715_1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336e93a5715_1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6e93a5715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16" name="Google Shape;216;g336e93a5715_1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6e93a5715_1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336e93a5715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70050adf2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3370050adf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6e93a5715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Adrian</a:t>
            </a:r>
            <a:endParaRPr/>
          </a:p>
        </p:txBody>
      </p:sp>
      <p:sp>
        <p:nvSpPr>
          <p:cNvPr id="63" name="Google Shape;63;g336e93a5715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6e93a5715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Ethan</a:t>
            </a:r>
            <a:endParaRPr/>
          </a:p>
        </p:txBody>
      </p:sp>
      <p:sp>
        <p:nvSpPr>
          <p:cNvPr id="74" name="Google Shape;74;g336e93a5715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36e93a5715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g336e93a5715_1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36e93a5715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Required:</a:t>
            </a:r>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High level figure showing where you are at in the project, what’s completed, what’s underway – it should take about 30 seconds to summarize where you are in the timeline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Save discussion for subsystem update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Save detail for execution plan &amp; validation plan status</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01" name="Google Shape;101;g336e93a5715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6e93a5715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latin typeface="Arial"/>
                <a:ea typeface="Arial"/>
                <a:cs typeface="Arial"/>
                <a:sym typeface="Arial"/>
              </a:rPr>
              <a:t>For 3</a:t>
            </a:r>
            <a:r>
              <a:rPr baseline="30000" lang="en-US" sz="1800">
                <a:latin typeface="Arial"/>
                <a:ea typeface="Arial"/>
                <a:cs typeface="Arial"/>
                <a:sym typeface="Arial"/>
              </a:rPr>
              <a:t>nd</a:t>
            </a:r>
            <a:r>
              <a:rPr lang="en-US" sz="1800">
                <a:latin typeface="Arial"/>
                <a:ea typeface="Arial"/>
                <a:cs typeface="Arial"/>
                <a:sym typeface="Arial"/>
              </a:rPr>
              <a:t> review Accomplishments should include what integration was completed and what functional system test (testing of what you integrated) has been completed. Include resolution of any KEY subsystem issues. </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“Completed integration of MCU with Lidar camera”</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“Completed testing of integrated motor controller and MCU for forward high speed and low speed and reverse movement”</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“ON-GOING functional testing of complete system including vision system, navigation, obstacle avoidance, and object detection”</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“Full system integration will be completed by next review”</a:t>
            </a:r>
            <a:endParaRPr/>
          </a:p>
        </p:txBody>
      </p:sp>
      <p:sp>
        <p:nvSpPr>
          <p:cNvPr id="127" name="Google Shape;127;g336e93a5715_1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6e93a5715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336e93a5715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6e93a5715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Required: </a:t>
            </a:r>
            <a:r>
              <a:rPr lang="en-US">
                <a:latin typeface="Arial"/>
                <a:ea typeface="Arial"/>
                <a:cs typeface="Arial"/>
                <a:sym typeface="Arial"/>
              </a:rPr>
              <a:t>What has been accomplished (not just started) – is it back up and running from 403? | What are you going to accomplish in the next 2 weeks | -- “Started, began, initiated…” are not accomplishments</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--You do not need to have any accomplishment on some updates if you describe in “Ongoing” what work you have been doing</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Make things here specific and measurable/verifiable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spcBef>
                <a:spcPts val="0"/>
              </a:spcBef>
              <a:spcAft>
                <a:spcPts val="0"/>
              </a:spcAft>
              <a:buClr>
                <a:schemeClr val="dk1"/>
              </a:buClr>
              <a:buFont typeface="Arial"/>
              <a:buNone/>
            </a:pPr>
            <a:r>
              <a:rPr lang="en-US" sz="1400">
                <a:latin typeface="Arial"/>
                <a:ea typeface="Arial"/>
                <a:cs typeface="Arial"/>
                <a:sym typeface="Arial"/>
              </a:rPr>
              <a:t>For 3</a:t>
            </a:r>
            <a:r>
              <a:rPr baseline="30000" lang="en-US" sz="1400">
                <a:latin typeface="Arial"/>
                <a:ea typeface="Arial"/>
                <a:cs typeface="Arial"/>
                <a:sym typeface="Arial"/>
              </a:rPr>
              <a:t>nd</a:t>
            </a:r>
            <a:r>
              <a:rPr lang="en-US" sz="1400">
                <a:latin typeface="Arial"/>
                <a:ea typeface="Arial"/>
                <a:cs typeface="Arial"/>
                <a:sym typeface="Arial"/>
              </a:rPr>
              <a:t> review Accomplishments should include what integration was completed and what functional system test (testing of what you integrated) has been completed. Include resolution of any KEY subsystem issues. </a:t>
            </a:r>
            <a:endParaRPr sz="1100">
              <a:latin typeface="Arial"/>
              <a:ea typeface="Arial"/>
              <a:cs typeface="Arial"/>
              <a:sym typeface="Arial"/>
            </a:endParaRPr>
          </a:p>
          <a:p>
            <a:pPr indent="0" lvl="0" marL="0" rtl="0" algn="l">
              <a:spcBef>
                <a:spcPts val="0"/>
              </a:spcBef>
              <a:spcAft>
                <a:spcPts val="0"/>
              </a:spcAft>
              <a:buClr>
                <a:schemeClr val="dk1"/>
              </a:buClr>
              <a:buFont typeface="Arial"/>
              <a:buNone/>
            </a:pPr>
            <a:r>
              <a:rPr lang="en-US" sz="1400">
                <a:latin typeface="Arial"/>
                <a:ea typeface="Arial"/>
                <a:cs typeface="Arial"/>
                <a:sym typeface="Arial"/>
              </a:rPr>
              <a:t>“Completed integration of MCU with Lidar camera”</a:t>
            </a:r>
            <a:endParaRPr sz="1100">
              <a:latin typeface="Arial"/>
              <a:ea typeface="Arial"/>
              <a:cs typeface="Arial"/>
              <a:sym typeface="Arial"/>
            </a:endParaRPr>
          </a:p>
          <a:p>
            <a:pPr indent="0" lvl="0" marL="0" rtl="0" algn="l">
              <a:spcBef>
                <a:spcPts val="0"/>
              </a:spcBef>
              <a:spcAft>
                <a:spcPts val="0"/>
              </a:spcAft>
              <a:buClr>
                <a:schemeClr val="dk1"/>
              </a:buClr>
              <a:buFont typeface="Arial"/>
              <a:buNone/>
            </a:pPr>
            <a:r>
              <a:rPr lang="en-US" sz="1400">
                <a:latin typeface="Arial"/>
                <a:ea typeface="Arial"/>
                <a:cs typeface="Arial"/>
                <a:sym typeface="Arial"/>
              </a:rPr>
              <a:t>“Completed testing of integrated motor controller and MCU for forward high speed and low speed and reverse movement”</a:t>
            </a:r>
            <a:endParaRPr sz="1100">
              <a:latin typeface="Arial"/>
              <a:ea typeface="Arial"/>
              <a:cs typeface="Arial"/>
              <a:sym typeface="Arial"/>
            </a:endParaRPr>
          </a:p>
          <a:p>
            <a:pPr indent="0" lvl="0" marL="0" rtl="0" algn="l">
              <a:spcBef>
                <a:spcPts val="0"/>
              </a:spcBef>
              <a:spcAft>
                <a:spcPts val="0"/>
              </a:spcAft>
              <a:buClr>
                <a:schemeClr val="dk1"/>
              </a:buClr>
              <a:buFont typeface="Arial"/>
              <a:buNone/>
            </a:pPr>
            <a:r>
              <a:rPr lang="en-US" sz="1400">
                <a:latin typeface="Arial"/>
                <a:ea typeface="Arial"/>
                <a:cs typeface="Arial"/>
                <a:sym typeface="Arial"/>
              </a:rPr>
              <a:t>“ON-GOING functional testing of complete system including vision system, navigation, obstacle avoidance, and object detection”</a:t>
            </a:r>
            <a:endParaRPr sz="1100">
              <a:latin typeface="Arial"/>
              <a:ea typeface="Arial"/>
              <a:cs typeface="Arial"/>
              <a:sym typeface="Arial"/>
            </a:endParaRPr>
          </a:p>
          <a:p>
            <a:pPr indent="0" lvl="0" marL="0" rtl="0" algn="l">
              <a:spcBef>
                <a:spcPts val="0"/>
              </a:spcBef>
              <a:spcAft>
                <a:spcPts val="0"/>
              </a:spcAft>
              <a:buClr>
                <a:schemeClr val="dk1"/>
              </a:buClr>
              <a:buFont typeface="Arial"/>
              <a:buNone/>
            </a:pPr>
            <a:r>
              <a:rPr lang="en-US" sz="1400">
                <a:latin typeface="Arial"/>
                <a:ea typeface="Arial"/>
                <a:cs typeface="Arial"/>
                <a:sym typeface="Arial"/>
              </a:rPr>
              <a:t>“Full system integration will be completed by next review”</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43" name="Google Shape;143;g336e93a5715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6e93a5715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336e93a5715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Required: </a:t>
            </a:r>
            <a:r>
              <a:rPr lang="en-US">
                <a:latin typeface="Arial"/>
                <a:ea typeface="Arial"/>
                <a:cs typeface="Arial"/>
                <a:sym typeface="Arial"/>
              </a:rPr>
              <a:t>Interesting figure related to your subsystem progress. Detail on what works, what doesn’t, what is changing.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1"/>
          <p:cNvSpPr txBox="1"/>
          <p:nvPr>
            <p:ph type="title"/>
          </p:nvPr>
        </p:nvSpPr>
        <p:spPr>
          <a:xfrm>
            <a:off x="457200" y="786883"/>
            <a:ext cx="8229600" cy="6027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2400"/>
              <a:buFont typeface="Arial"/>
              <a:buNone/>
              <a:defRPr b="1"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 name="Google Shape;17;p11"/>
          <p:cNvSpPr txBox="1"/>
          <p:nvPr>
            <p:ph idx="1" type="body"/>
          </p:nvPr>
        </p:nvSpPr>
        <p:spPr>
          <a:xfrm>
            <a:off x="457200" y="1536953"/>
            <a:ext cx="8229600" cy="3057600"/>
          </a:xfrm>
          <a:prstGeom prst="rect">
            <a:avLst/>
          </a:prstGeom>
          <a:noFill/>
          <a:ln>
            <a:noFill/>
          </a:ln>
        </p:spPr>
        <p:txBody>
          <a:bodyPr anchorCtr="0" anchor="t" bIns="34275" lIns="68575" spcFirstLastPara="1" rIns="68575" wrap="square" tIns="34275">
            <a:normAutofit/>
          </a:bodyPr>
          <a:lstStyle>
            <a:lvl1pPr indent="-317500" lvl="0" marL="457200" algn="l">
              <a:spcBef>
                <a:spcPts val="300"/>
              </a:spcBef>
              <a:spcAft>
                <a:spcPts val="0"/>
              </a:spcAft>
              <a:buClr>
                <a:schemeClr val="dk1"/>
              </a:buClr>
              <a:buSzPts val="1400"/>
              <a:buChar char="•"/>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8" name="Google Shape;18;p11"/>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 name="Google Shape;19;p1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 name="Google Shape;20;p1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11"/>
          <p:cNvPicPr preferRelativeResize="0"/>
          <p:nvPr/>
        </p:nvPicPr>
        <p:blipFill rotWithShape="1">
          <a:blip r:embed="rId3">
            <a:alphaModFix/>
          </a:blip>
          <a:srcRect b="0" l="0" r="0" t="0"/>
          <a:stretch/>
        </p:blipFill>
        <p:spPr>
          <a:xfrm>
            <a:off x="450851" y="175610"/>
            <a:ext cx="2443865" cy="3094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2"/>
          <p:cNvSpPr txBox="1"/>
          <p:nvPr>
            <p:ph type="ctrTitle"/>
          </p:nvPr>
        </p:nvSpPr>
        <p:spPr>
          <a:xfrm>
            <a:off x="3969583" y="1597820"/>
            <a:ext cx="4488600" cy="1102500"/>
          </a:xfrm>
          <a:prstGeom prst="rect">
            <a:avLst/>
          </a:prstGeom>
          <a:noFill/>
          <a:ln>
            <a:noFill/>
          </a:ln>
        </p:spPr>
        <p:txBody>
          <a:bodyPr anchorCtr="0" anchor="ctr" bIns="34275" lIns="68575" spcFirstLastPara="1" rIns="68575" wrap="square" tIns="34275">
            <a:normAutofit/>
          </a:bodyPr>
          <a:lstStyle>
            <a:lvl1pPr lvl="0" algn="r">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 name="Google Shape;24;p12"/>
          <p:cNvSpPr txBox="1"/>
          <p:nvPr>
            <p:ph idx="1" type="subTitle"/>
          </p:nvPr>
        </p:nvSpPr>
        <p:spPr>
          <a:xfrm>
            <a:off x="3124201" y="2914650"/>
            <a:ext cx="5334000" cy="1314600"/>
          </a:xfrm>
          <a:prstGeom prst="rect">
            <a:avLst/>
          </a:prstGeom>
          <a:noFill/>
          <a:ln>
            <a:noFill/>
          </a:ln>
        </p:spPr>
        <p:txBody>
          <a:bodyPr anchorCtr="0" anchor="t" bIns="34275" lIns="68575" spcFirstLastPara="1" rIns="68575" wrap="square" tIns="34275">
            <a:normAutofit/>
          </a:bodyPr>
          <a:lstStyle>
            <a:lvl1pPr lvl="0" algn="r">
              <a:spcBef>
                <a:spcPts val="400"/>
              </a:spcBef>
              <a:spcAft>
                <a:spcPts val="0"/>
              </a:spcAft>
              <a:buClr>
                <a:srgbClr val="FFFFFF"/>
              </a:buClr>
              <a:buSzPts val="2100"/>
              <a:buNone/>
              <a:defRPr sz="2100">
                <a:solidFill>
                  <a:srgbClr val="FFFFFF"/>
                </a:solidFill>
              </a:defRPr>
            </a:lvl1pPr>
            <a:lvl2pPr lvl="1" algn="ctr">
              <a:spcBef>
                <a:spcPts val="400"/>
              </a:spcBef>
              <a:spcAft>
                <a:spcPts val="0"/>
              </a:spcAft>
              <a:buClr>
                <a:srgbClr val="888888"/>
              </a:buClr>
              <a:buSzPts val="2100"/>
              <a:buNone/>
              <a:defRPr>
                <a:solidFill>
                  <a:srgbClr val="888888"/>
                </a:solidFill>
              </a:defRPr>
            </a:lvl2pPr>
            <a:lvl3pPr lvl="2" algn="ctr">
              <a:spcBef>
                <a:spcPts val="40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25" name="Google Shape;25;p12"/>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 name="Google Shape;26;p1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1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3"/>
          <p:cNvSpPr txBox="1"/>
          <p:nvPr>
            <p:ph idx="1" type="body"/>
          </p:nvPr>
        </p:nvSpPr>
        <p:spPr>
          <a:xfrm>
            <a:off x="457200" y="1481733"/>
            <a:ext cx="4038600" cy="31128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30" name="Google Shape;30;p13"/>
          <p:cNvSpPr txBox="1"/>
          <p:nvPr>
            <p:ph idx="2" type="body"/>
          </p:nvPr>
        </p:nvSpPr>
        <p:spPr>
          <a:xfrm>
            <a:off x="4648200" y="1481733"/>
            <a:ext cx="4038600" cy="3112800"/>
          </a:xfrm>
          <a:prstGeom prst="rect">
            <a:avLst/>
          </a:prstGeom>
          <a:noFill/>
          <a:ln>
            <a:noFill/>
          </a:ln>
        </p:spPr>
        <p:txBody>
          <a:bodyPr anchorCtr="0" anchor="t" bIns="34275" lIns="68575" spcFirstLastPara="1" rIns="68575" wrap="square" tIns="34275">
            <a:normAutofit/>
          </a:bodyPr>
          <a:lstStyle>
            <a:lvl1pPr indent="-342900" lvl="0" marL="457200" algn="l">
              <a:spcBef>
                <a:spcPts val="400"/>
              </a:spcBef>
              <a:spcAft>
                <a:spcPts val="0"/>
              </a:spcAft>
              <a:buClr>
                <a:schemeClr val="dk1"/>
              </a:buClr>
              <a:buSzPts val="1800"/>
              <a:buChar char="•"/>
              <a:defRPr sz="1800"/>
            </a:lvl1pPr>
            <a:lvl2pPr indent="-342900" lvl="1" marL="914400" algn="l">
              <a:spcBef>
                <a:spcPts val="40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7500" lvl="3" marL="1828800" algn="l">
              <a:spcBef>
                <a:spcPts val="300"/>
              </a:spcBef>
              <a:spcAft>
                <a:spcPts val="0"/>
              </a:spcAft>
              <a:buClr>
                <a:schemeClr val="dk1"/>
              </a:buClr>
              <a:buSzPts val="1400"/>
              <a:buChar char="–"/>
              <a:defRPr sz="1400"/>
            </a:lvl4pPr>
            <a:lvl5pPr indent="-317500" lvl="4" marL="2286000" algn="l">
              <a:spcBef>
                <a:spcPts val="300"/>
              </a:spcBef>
              <a:spcAft>
                <a:spcPts val="0"/>
              </a:spcAft>
              <a:buClr>
                <a:schemeClr val="dk1"/>
              </a:buClr>
              <a:buSzPts val="1400"/>
              <a:buChar char="»"/>
              <a:defRPr sz="1400"/>
            </a:lvl5pPr>
            <a:lvl6pPr indent="-317500" lvl="5" marL="2743200" algn="l">
              <a:spcBef>
                <a:spcPts val="300"/>
              </a:spcBef>
              <a:spcAft>
                <a:spcPts val="0"/>
              </a:spcAft>
              <a:buClr>
                <a:schemeClr val="dk1"/>
              </a:buClr>
              <a:buSzPts val="1400"/>
              <a:buChar char="•"/>
              <a:defRPr sz="1400"/>
            </a:lvl6pPr>
            <a:lvl7pPr indent="-317500" lvl="6" marL="3200400" algn="l">
              <a:spcBef>
                <a:spcPts val="300"/>
              </a:spcBef>
              <a:spcAft>
                <a:spcPts val="0"/>
              </a:spcAft>
              <a:buClr>
                <a:schemeClr val="dk1"/>
              </a:buClr>
              <a:buSzPts val="1400"/>
              <a:buChar char="•"/>
              <a:defRPr sz="1400"/>
            </a:lvl7pPr>
            <a:lvl8pPr indent="-317500" lvl="7" marL="3657600" algn="l">
              <a:spcBef>
                <a:spcPts val="300"/>
              </a:spcBef>
              <a:spcAft>
                <a:spcPts val="0"/>
              </a:spcAft>
              <a:buClr>
                <a:schemeClr val="dk1"/>
              </a:buClr>
              <a:buSzPts val="1400"/>
              <a:buChar char="•"/>
              <a:defRPr sz="1400"/>
            </a:lvl8pPr>
            <a:lvl9pPr indent="-317500" lvl="8" marL="4114800" algn="l">
              <a:spcBef>
                <a:spcPts val="300"/>
              </a:spcBef>
              <a:spcAft>
                <a:spcPts val="0"/>
              </a:spcAft>
              <a:buClr>
                <a:schemeClr val="dk1"/>
              </a:buClr>
              <a:buSzPts val="1400"/>
              <a:buChar char="•"/>
              <a:defRPr sz="1400"/>
            </a:lvl9pPr>
          </a:lstStyle>
          <a:p/>
        </p:txBody>
      </p:sp>
      <p:sp>
        <p:nvSpPr>
          <p:cNvPr id="31" name="Google Shape;31;p1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1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1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3"/>
          <p:cNvSpPr txBox="1"/>
          <p:nvPr>
            <p:ph type="title"/>
          </p:nvPr>
        </p:nvSpPr>
        <p:spPr>
          <a:xfrm>
            <a:off x="457200" y="786883"/>
            <a:ext cx="8229600" cy="6027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2400"/>
              <a:buFont typeface="Arial"/>
              <a:buNone/>
              <a:defRPr b="1"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4"/>
          <p:cNvSpPr txBox="1"/>
          <p:nvPr>
            <p:ph type="title"/>
          </p:nvPr>
        </p:nvSpPr>
        <p:spPr>
          <a:xfrm>
            <a:off x="457200" y="2175487"/>
            <a:ext cx="8229600" cy="857400"/>
          </a:xfrm>
          <a:prstGeom prst="rect">
            <a:avLst/>
          </a:prstGeom>
          <a:noFill/>
          <a:ln>
            <a:noFill/>
          </a:ln>
        </p:spPr>
        <p:txBody>
          <a:bodyPr anchorCtr="0" anchor="ctr" bIns="34275" lIns="68575" spcFirstLastPara="1" rIns="68575" wrap="square" tIns="34275">
            <a:normAutofit/>
          </a:bodyPr>
          <a:lstStyle>
            <a:lvl1pPr lvl="0" algn="ctr">
              <a:spcBef>
                <a:spcPts val="0"/>
              </a:spcBef>
              <a:spcAft>
                <a:spcPts val="0"/>
              </a:spcAft>
              <a:buClr>
                <a:schemeClr val="dk1"/>
              </a:buClr>
              <a:buSzPts val="3000"/>
              <a:buFont typeface="Arial"/>
              <a:buNone/>
              <a:defRPr b="1"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 name="Google Shape;37;p14"/>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1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 name="Google Shape;39;p1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1" y="800227"/>
            <a:ext cx="3008400" cy="5526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1500"/>
              <a:buFont typeface="Arial"/>
              <a:buNone/>
              <a:defRPr b="1" sz="1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 name="Google Shape;42;p15"/>
          <p:cNvSpPr txBox="1"/>
          <p:nvPr>
            <p:ph idx="1" type="body"/>
          </p:nvPr>
        </p:nvSpPr>
        <p:spPr>
          <a:xfrm>
            <a:off x="3575050" y="805291"/>
            <a:ext cx="5111700" cy="3789300"/>
          </a:xfrm>
          <a:prstGeom prst="rect">
            <a:avLst/>
          </a:prstGeom>
          <a:noFill/>
          <a:ln>
            <a:noFill/>
          </a:ln>
        </p:spPr>
        <p:txBody>
          <a:bodyPr anchorCtr="0" anchor="t" bIns="34275" lIns="68575" spcFirstLastPara="1" rIns="68575" wrap="square" tIns="34275">
            <a:normAutofit/>
          </a:bodyPr>
          <a:lstStyle>
            <a:lvl1pPr indent="-361950" lvl="0" marL="457200" algn="l">
              <a:spcBef>
                <a:spcPts val="400"/>
              </a:spcBef>
              <a:spcAft>
                <a:spcPts val="0"/>
              </a:spcAft>
              <a:buClr>
                <a:schemeClr val="dk1"/>
              </a:buClr>
              <a:buSzPts val="2100"/>
              <a:buChar char="•"/>
              <a:defRPr b="1" sz="2100"/>
            </a:lvl1pPr>
            <a:lvl2pPr indent="-361950" lvl="1" marL="914400" algn="l">
              <a:spcBef>
                <a:spcPts val="400"/>
              </a:spcBef>
              <a:spcAft>
                <a:spcPts val="0"/>
              </a:spcAft>
              <a:buClr>
                <a:schemeClr val="dk1"/>
              </a:buClr>
              <a:buSzPts val="2100"/>
              <a:buChar char="–"/>
              <a:defRPr sz="2100"/>
            </a:lvl2pPr>
            <a:lvl3pPr indent="-342900" lvl="2" marL="1371600" algn="l">
              <a:spcBef>
                <a:spcPts val="40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43" name="Google Shape;43;p15"/>
          <p:cNvSpPr txBox="1"/>
          <p:nvPr>
            <p:ph idx="2" type="body"/>
          </p:nvPr>
        </p:nvSpPr>
        <p:spPr>
          <a:xfrm>
            <a:off x="457201" y="1352888"/>
            <a:ext cx="3008400" cy="32418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44" name="Google Shape;44;p15"/>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 name="Google Shape;45;p1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1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6"/>
          <p:cNvSpPr txBox="1"/>
          <p:nvPr>
            <p:ph type="title"/>
          </p:nvPr>
        </p:nvSpPr>
        <p:spPr>
          <a:xfrm>
            <a:off x="457200" y="897323"/>
            <a:ext cx="25737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dk1"/>
              </a:buClr>
              <a:buSzPts val="1400"/>
              <a:buFont typeface="Arial"/>
              <a:buNone/>
              <a:defRPr b="1"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 name="Google Shape;49;p16"/>
          <p:cNvSpPr/>
          <p:nvPr>
            <p:ph idx="2" type="pic"/>
          </p:nvPr>
        </p:nvSpPr>
        <p:spPr>
          <a:xfrm>
            <a:off x="3200400" y="897323"/>
            <a:ext cx="5486400" cy="3637800"/>
          </a:xfrm>
          <a:prstGeom prst="rect">
            <a:avLst/>
          </a:prstGeom>
          <a:noFill/>
          <a:ln>
            <a:noFill/>
          </a:ln>
        </p:spPr>
      </p:sp>
      <p:sp>
        <p:nvSpPr>
          <p:cNvPr id="50" name="Google Shape;50;p16"/>
          <p:cNvSpPr txBox="1"/>
          <p:nvPr>
            <p:ph idx="1" type="body"/>
          </p:nvPr>
        </p:nvSpPr>
        <p:spPr>
          <a:xfrm>
            <a:off x="457200" y="1326033"/>
            <a:ext cx="2573700" cy="3209100"/>
          </a:xfrm>
          <a:prstGeom prst="rect">
            <a:avLst/>
          </a:prstGeom>
          <a:noFill/>
          <a:ln>
            <a:noFill/>
          </a:ln>
        </p:spPr>
        <p:txBody>
          <a:bodyPr anchorCtr="0" anchor="t" bIns="34275" lIns="68575" spcFirstLastPara="1" rIns="68575" wrap="square" tIns="34275">
            <a:normAutofit/>
          </a:bodyPr>
          <a:lstStyle>
            <a:lvl1pPr indent="-228600" lvl="0" marL="457200" algn="l">
              <a:spcBef>
                <a:spcPts val="200"/>
              </a:spcBef>
              <a:spcAft>
                <a:spcPts val="0"/>
              </a:spcAft>
              <a:buClr>
                <a:schemeClr val="dk1"/>
              </a:buClr>
              <a:buSzPts val="1100"/>
              <a:buNone/>
              <a:defRPr sz="1100"/>
            </a:lvl1pPr>
            <a:lvl2pPr indent="-228600" lvl="1" marL="914400" algn="l">
              <a:spcBef>
                <a:spcPts val="200"/>
              </a:spcBef>
              <a:spcAft>
                <a:spcPts val="0"/>
              </a:spcAft>
              <a:buClr>
                <a:schemeClr val="dk1"/>
              </a:buClr>
              <a:buSzPts val="900"/>
              <a:buNone/>
              <a:defRPr sz="900"/>
            </a:lvl2pPr>
            <a:lvl3pPr indent="-228600" lvl="2" marL="1371600" algn="l">
              <a:spcBef>
                <a:spcPts val="200"/>
              </a:spcBef>
              <a:spcAft>
                <a:spcPts val="0"/>
              </a:spcAft>
              <a:buClr>
                <a:schemeClr val="dk1"/>
              </a:buClr>
              <a:buSzPts val="800"/>
              <a:buNone/>
              <a:defRPr sz="800"/>
            </a:lvl3pPr>
            <a:lvl4pPr indent="-228600" lvl="3" marL="1828800" algn="l">
              <a:spcBef>
                <a:spcPts val="100"/>
              </a:spcBef>
              <a:spcAft>
                <a:spcPts val="0"/>
              </a:spcAft>
              <a:buClr>
                <a:schemeClr val="dk1"/>
              </a:buClr>
              <a:buSzPts val="700"/>
              <a:buNone/>
              <a:defRPr sz="700"/>
            </a:lvl4pPr>
            <a:lvl5pPr indent="-228600" lvl="4" marL="2286000" algn="l">
              <a:spcBef>
                <a:spcPts val="100"/>
              </a:spcBef>
              <a:spcAft>
                <a:spcPts val="0"/>
              </a:spcAft>
              <a:buClr>
                <a:schemeClr val="dk1"/>
              </a:buClr>
              <a:buSzPts val="700"/>
              <a:buNone/>
              <a:defRPr sz="700"/>
            </a:lvl5pPr>
            <a:lvl6pPr indent="-228600" lvl="5" marL="2743200" algn="l">
              <a:spcBef>
                <a:spcPts val="100"/>
              </a:spcBef>
              <a:spcAft>
                <a:spcPts val="0"/>
              </a:spcAft>
              <a:buClr>
                <a:schemeClr val="dk1"/>
              </a:buClr>
              <a:buSzPts val="700"/>
              <a:buNone/>
              <a:defRPr sz="700"/>
            </a:lvl6pPr>
            <a:lvl7pPr indent="-228600" lvl="6" marL="3200400" algn="l">
              <a:spcBef>
                <a:spcPts val="100"/>
              </a:spcBef>
              <a:spcAft>
                <a:spcPts val="0"/>
              </a:spcAft>
              <a:buClr>
                <a:schemeClr val="dk1"/>
              </a:buClr>
              <a:buSzPts val="700"/>
              <a:buNone/>
              <a:defRPr sz="700"/>
            </a:lvl7pPr>
            <a:lvl8pPr indent="-228600" lvl="7" marL="3657600" algn="l">
              <a:spcBef>
                <a:spcPts val="100"/>
              </a:spcBef>
              <a:spcAft>
                <a:spcPts val="0"/>
              </a:spcAft>
              <a:buClr>
                <a:schemeClr val="dk1"/>
              </a:buClr>
              <a:buSzPts val="700"/>
              <a:buNone/>
              <a:defRPr sz="700"/>
            </a:lvl8pPr>
            <a:lvl9pPr indent="-228600" lvl="8" marL="4114800" algn="l">
              <a:spcBef>
                <a:spcPts val="100"/>
              </a:spcBef>
              <a:spcAft>
                <a:spcPts val="0"/>
              </a:spcAft>
              <a:buClr>
                <a:schemeClr val="dk1"/>
              </a:buClr>
              <a:buSzPts val="700"/>
              <a:buNone/>
              <a:defRPr sz="700"/>
            </a:lvl9pPr>
          </a:lstStyle>
          <a:p/>
        </p:txBody>
      </p:sp>
      <p:sp>
        <p:nvSpPr>
          <p:cNvPr id="51" name="Google Shape;51;p16"/>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1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1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marR="0" rtl="0" algn="ctr">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 name="Google Shape;11;p10"/>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2" name="Google Shape;12;p10"/>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3" name="Google Shape;13;p1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4" name="Google Shape;14;p10"/>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drive.google.com/file/d/1GpVVH3kDMoH2mLDD3RlMtz8vhyIIL7aR/view" TargetMode="External"/><Relationship Id="rId4" Type="http://schemas.openxmlformats.org/officeDocument/2006/relationships/image" Target="../media/image19.jpg"/><Relationship Id="rId5" Type="http://schemas.openxmlformats.org/officeDocument/2006/relationships/hyperlink" Target="http://drive.google.com/file/d/1dAOe7s_m4O5ib0wDLS0EyAI4NHc8doun/view" TargetMode="External"/><Relationship Id="rId6" Type="http://schemas.openxmlformats.org/officeDocument/2006/relationships/image" Target="../media/image16.jpg"/><Relationship Id="rId7" Type="http://schemas.openxmlformats.org/officeDocument/2006/relationships/hyperlink" Target="http://drive.google.com/file/d/1vfFrogSY45mBJ3n3JVLZyWzrvVf_Pqjw/view" TargetMode="External"/><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5.jpg"/><Relationship Id="rId6" Type="http://schemas.openxmlformats.org/officeDocument/2006/relationships/image" Target="../media/image33.jpg"/><Relationship Id="rId7" Type="http://schemas.openxmlformats.org/officeDocument/2006/relationships/image" Target="../media/image32.jpg"/><Relationship Id="rId8"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20.png"/><Relationship Id="rId5" Type="http://schemas.openxmlformats.org/officeDocument/2006/relationships/image" Target="../media/image23.jpg"/><Relationship Id="rId6" Type="http://schemas.openxmlformats.org/officeDocument/2006/relationships/image" Target="../media/image24.png"/><Relationship Id="rId7"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drive.google.com/file/d/1_7-yedce479Bn5A1VQnCFGTB0u0Agm1U/view"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4.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ph type="ctrTitle"/>
          </p:nvPr>
        </p:nvSpPr>
        <p:spPr>
          <a:xfrm>
            <a:off x="1791981" y="2860794"/>
            <a:ext cx="6593100" cy="1722600"/>
          </a:xfrm>
          <a:prstGeom prst="rect">
            <a:avLst/>
          </a:prstGeom>
          <a:noFill/>
          <a:ln>
            <a:noFill/>
          </a:ln>
        </p:spPr>
        <p:txBody>
          <a:bodyPr anchorCtr="0" anchor="ctr" bIns="34275" lIns="68575" spcFirstLastPara="1" rIns="68575" wrap="square" tIns="34275">
            <a:normAutofit fontScale="90000"/>
          </a:bodyPr>
          <a:lstStyle/>
          <a:p>
            <a:pPr indent="0" lvl="0" marL="0" rtl="0" algn="r">
              <a:spcBef>
                <a:spcPts val="0"/>
              </a:spcBef>
              <a:spcAft>
                <a:spcPts val="0"/>
              </a:spcAft>
              <a:buClr>
                <a:schemeClr val="lt1"/>
              </a:buClr>
              <a:buSzPct val="111111"/>
              <a:buFont typeface="Arial"/>
              <a:buNone/>
            </a:pPr>
            <a:r>
              <a:rPr lang="en-US"/>
              <a:t>Team 42: Multi-Axis Cobot for Factory Automation</a:t>
            </a:r>
            <a:endParaRPr/>
          </a:p>
          <a:p>
            <a:pPr indent="0" lvl="0" marL="0" rtl="0" algn="r">
              <a:spcBef>
                <a:spcPts val="0"/>
              </a:spcBef>
              <a:spcAft>
                <a:spcPts val="0"/>
              </a:spcAft>
              <a:buClr>
                <a:schemeClr val="lt1"/>
              </a:buClr>
              <a:buSzPct val="166666"/>
              <a:buFont typeface="Arial"/>
              <a:buNone/>
            </a:pPr>
            <a:r>
              <a:rPr lang="en-US"/>
              <a:t>Bi-Weekly Update 3</a:t>
            </a:r>
            <a:br>
              <a:rPr lang="en-US"/>
            </a:br>
            <a:r>
              <a:rPr lang="en-US" sz="1800"/>
              <a:t>Emily Hamsa, Ethan Woods, Adrian Guzman, Jaishil Shah</a:t>
            </a:r>
            <a:endParaRPr sz="1800"/>
          </a:p>
          <a:p>
            <a:pPr indent="0" lvl="0" marL="0" rtl="0" algn="r">
              <a:spcBef>
                <a:spcPts val="0"/>
              </a:spcBef>
              <a:spcAft>
                <a:spcPts val="0"/>
              </a:spcAft>
              <a:buClr>
                <a:schemeClr val="lt1"/>
              </a:buClr>
              <a:buSzPct val="166666"/>
              <a:buFont typeface="Arial"/>
              <a:buNone/>
            </a:pPr>
            <a:r>
              <a:rPr lang="en-US" sz="1800"/>
              <a:t>Sponsor: Will Hofstetter</a:t>
            </a:r>
            <a:endParaRPr sz="1800"/>
          </a:p>
          <a:p>
            <a:pPr indent="0" lvl="0" marL="0" rtl="0" algn="r">
              <a:spcBef>
                <a:spcPts val="0"/>
              </a:spcBef>
              <a:spcAft>
                <a:spcPts val="0"/>
              </a:spcAft>
              <a:buClr>
                <a:schemeClr val="lt1"/>
              </a:buClr>
              <a:buSzPct val="166666"/>
              <a:buFont typeface="Arial"/>
              <a:buNone/>
            </a:pPr>
            <a:r>
              <a:rPr lang="en-US" sz="1800"/>
              <a:t>TA: Vishwam Raval</a:t>
            </a:r>
            <a:br>
              <a:rPr lang="en-US" sz="1800"/>
            </a:br>
            <a:endParaRPr sz="1800"/>
          </a:p>
        </p:txBody>
      </p:sp>
      <p:sp>
        <p:nvSpPr>
          <p:cNvPr id="59" name="Google Shape;59;p2"/>
          <p:cNvSpPr/>
          <p:nvPr/>
        </p:nvSpPr>
        <p:spPr>
          <a:xfrm>
            <a:off x="1" y="1"/>
            <a:ext cx="4583400" cy="45834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descr="DLCOE_logo_HWHT.png" id="60" name="Google Shape;60;p2"/>
          <p:cNvPicPr preferRelativeResize="0"/>
          <p:nvPr/>
        </p:nvPicPr>
        <p:blipFill rotWithShape="1">
          <a:blip r:embed="rId4">
            <a:alphaModFix/>
          </a:blip>
          <a:srcRect b="0" l="0" r="0" t="0"/>
          <a:stretch/>
        </p:blipFill>
        <p:spPr>
          <a:xfrm>
            <a:off x="5151001" y="828989"/>
            <a:ext cx="2335650" cy="3943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336f4880497_0_4" title="IMG_4740.MOV">
            <a:hlinkClick r:id="rId3"/>
          </p:cNvPr>
          <p:cNvPicPr preferRelativeResize="0"/>
          <p:nvPr/>
        </p:nvPicPr>
        <p:blipFill>
          <a:blip r:embed="rId4">
            <a:alphaModFix/>
          </a:blip>
          <a:stretch>
            <a:fillRect/>
          </a:stretch>
        </p:blipFill>
        <p:spPr>
          <a:xfrm>
            <a:off x="714525" y="565350"/>
            <a:ext cx="2257200" cy="4012800"/>
          </a:xfrm>
          <a:prstGeom prst="rect">
            <a:avLst/>
          </a:prstGeom>
          <a:noFill/>
          <a:ln>
            <a:noFill/>
          </a:ln>
        </p:spPr>
      </p:pic>
      <p:pic>
        <p:nvPicPr>
          <p:cNvPr id="173" name="Google Shape;173;g336f4880497_0_4" title="IMG_4722.MOV">
            <a:hlinkClick r:id="rId5"/>
          </p:cNvPr>
          <p:cNvPicPr preferRelativeResize="0"/>
          <p:nvPr/>
        </p:nvPicPr>
        <p:blipFill>
          <a:blip r:embed="rId6">
            <a:alphaModFix/>
          </a:blip>
          <a:stretch>
            <a:fillRect/>
          </a:stretch>
        </p:blipFill>
        <p:spPr>
          <a:xfrm>
            <a:off x="3521050" y="510837"/>
            <a:ext cx="2318525" cy="4121827"/>
          </a:xfrm>
          <a:prstGeom prst="rect">
            <a:avLst/>
          </a:prstGeom>
          <a:noFill/>
          <a:ln>
            <a:noFill/>
          </a:ln>
        </p:spPr>
      </p:pic>
      <p:pic>
        <p:nvPicPr>
          <p:cNvPr id="174" name="Google Shape;174;g336f4880497_0_4" title="IMG_4792.MOV">
            <a:hlinkClick r:id="rId7"/>
          </p:cNvPr>
          <p:cNvPicPr preferRelativeResize="0"/>
          <p:nvPr/>
        </p:nvPicPr>
        <p:blipFill>
          <a:blip r:embed="rId8">
            <a:alphaModFix/>
          </a:blip>
          <a:stretch>
            <a:fillRect/>
          </a:stretch>
        </p:blipFill>
        <p:spPr>
          <a:xfrm>
            <a:off x="6209975" y="1337800"/>
            <a:ext cx="2672600" cy="2004450"/>
          </a:xfrm>
          <a:prstGeom prst="rect">
            <a:avLst/>
          </a:prstGeom>
          <a:noFill/>
          <a:ln>
            <a:noFill/>
          </a:ln>
        </p:spPr>
      </p:pic>
      <p:sp>
        <p:nvSpPr>
          <p:cNvPr id="175" name="Google Shape;175;g336f4880497_0_4"/>
          <p:cNvSpPr txBox="1"/>
          <p:nvPr/>
        </p:nvSpPr>
        <p:spPr>
          <a:xfrm>
            <a:off x="1100625" y="4670725"/>
            <a:ext cx="14850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BLDC Motor</a:t>
            </a:r>
            <a:endParaRPr b="1" sz="1000">
              <a:solidFill>
                <a:schemeClr val="dk1"/>
              </a:solidFill>
            </a:endParaRPr>
          </a:p>
        </p:txBody>
      </p:sp>
      <p:sp>
        <p:nvSpPr>
          <p:cNvPr id="176" name="Google Shape;176;g336f4880497_0_4"/>
          <p:cNvSpPr txBox="1"/>
          <p:nvPr/>
        </p:nvSpPr>
        <p:spPr>
          <a:xfrm>
            <a:off x="3829500" y="4670725"/>
            <a:ext cx="1485000" cy="3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Cobot Picking Up</a:t>
            </a:r>
            <a:endParaRPr b="1" sz="1000">
              <a:solidFill>
                <a:schemeClr val="dk1"/>
              </a:solidFill>
            </a:endParaRPr>
          </a:p>
        </p:txBody>
      </p:sp>
      <p:sp>
        <p:nvSpPr>
          <p:cNvPr id="177" name="Google Shape;177;g336f4880497_0_4"/>
          <p:cNvSpPr txBox="1"/>
          <p:nvPr/>
        </p:nvSpPr>
        <p:spPr>
          <a:xfrm>
            <a:off x="6646425" y="3442700"/>
            <a:ext cx="17997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Wireless Input to Cobot</a:t>
            </a:r>
            <a:endParaRPr b="1" sz="1000">
              <a:solidFill>
                <a:schemeClr val="dk1"/>
              </a:solidFill>
            </a:endParaRPr>
          </a:p>
        </p:txBody>
      </p:sp>
      <p:sp>
        <p:nvSpPr>
          <p:cNvPr id="178" name="Google Shape;178;g336f4880497_0_4"/>
          <p:cNvSpPr txBox="1"/>
          <p:nvPr/>
        </p:nvSpPr>
        <p:spPr>
          <a:xfrm>
            <a:off x="6116625" y="297800"/>
            <a:ext cx="28593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chemeClr val="dk1"/>
                </a:solidFill>
              </a:rPr>
              <a:t>VIDEO</a:t>
            </a:r>
            <a:endParaRPr b="1" sz="4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36e93a5715_1_106"/>
          <p:cNvSpPr txBox="1"/>
          <p:nvPr>
            <p:ph type="title"/>
          </p:nvPr>
        </p:nvSpPr>
        <p:spPr>
          <a:xfrm>
            <a:off x="1508400" y="936544"/>
            <a:ext cx="61272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Power/Battery Management Subsystem</a:t>
            </a:r>
            <a:endParaRPr/>
          </a:p>
          <a:p>
            <a:pPr indent="0" lvl="0" marL="0" rtl="0" algn="ctr">
              <a:lnSpc>
                <a:spcPct val="115000"/>
              </a:lnSpc>
              <a:spcBef>
                <a:spcPts val="0"/>
              </a:spcBef>
              <a:spcAft>
                <a:spcPts val="0"/>
              </a:spcAft>
              <a:buClr>
                <a:schemeClr val="dk1"/>
              </a:buClr>
              <a:buSzPts val="1000"/>
              <a:buFont typeface="Arial"/>
              <a:buNone/>
            </a:pPr>
            <a:r>
              <a:rPr lang="en-US" sz="1700"/>
              <a:t>Emily Hamsa</a:t>
            </a:r>
            <a:endParaRPr sz="3000"/>
          </a:p>
        </p:txBody>
      </p:sp>
      <p:graphicFrame>
        <p:nvGraphicFramePr>
          <p:cNvPr id="184" name="Google Shape;184;g336e93a5715_1_106"/>
          <p:cNvGraphicFramePr/>
          <p:nvPr/>
        </p:nvGraphicFramePr>
        <p:xfrm>
          <a:off x="685800" y="1464056"/>
          <a:ext cx="3000000" cy="3000000"/>
        </p:xfrm>
        <a:graphic>
          <a:graphicData uri="http://schemas.openxmlformats.org/drawingml/2006/table">
            <a:tbl>
              <a:tblPr>
                <a:noFill/>
                <a:tableStyleId>{51D7E355-376B-4C6F-A806-B5D26166046D}</a:tableStyleId>
              </a:tblPr>
              <a:tblGrid>
                <a:gridCol w="3886200"/>
                <a:gridCol w="3886200"/>
              </a:tblGrid>
              <a:tr h="48022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Accomplishments since </a:t>
                      </a:r>
                      <a:r>
                        <a:rPr lang="en-US" sz="1400"/>
                        <a:t>last update</a:t>
                      </a:r>
                      <a:r>
                        <a:rPr lang="en-US" sz="1400" u="none" cap="none" strike="noStrike"/>
                        <a:t>                          </a:t>
                      </a:r>
                      <a:r>
                        <a:rPr lang="en-US" sz="1400">
                          <a:solidFill>
                            <a:srgbClr val="FF0000"/>
                          </a:solidFill>
                        </a:rPr>
                        <a:t>20</a:t>
                      </a:r>
                      <a:r>
                        <a:rPr lang="en-US" sz="1400" u="none" cap="none" strike="noStrike">
                          <a:solidFill>
                            <a:srgbClr val="FF0000"/>
                          </a:solidFill>
                        </a:rPr>
                        <a:t> hrs of effort</a:t>
                      </a:r>
                      <a:endParaRPr sz="1400" u="none" cap="none" strike="noStrike">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Ongoing progress/problems and plans until the next presentation</a:t>
                      </a:r>
                      <a:endParaRPr sz="1400" u="none" cap="none" strike="noStrike"/>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300950">
                <a:tc>
                  <a:txBody>
                    <a:bodyPr/>
                    <a:lstStyle/>
                    <a:p>
                      <a:pPr indent="-234950" lvl="0" marL="342900" marR="0" rtl="0" algn="l">
                        <a:lnSpc>
                          <a:spcPct val="100000"/>
                        </a:lnSpc>
                        <a:spcBef>
                          <a:spcPts val="0"/>
                        </a:spcBef>
                        <a:spcAft>
                          <a:spcPts val="0"/>
                        </a:spcAft>
                        <a:buSzPts val="1100"/>
                        <a:buChar char="-"/>
                      </a:pPr>
                      <a:r>
                        <a:rPr lang="en-US" sz="1400"/>
                        <a:t>Completed soldering and assembling my PCB</a:t>
                      </a:r>
                      <a:endParaRPr sz="1400"/>
                    </a:p>
                    <a:p>
                      <a:pPr indent="-254000" lvl="0" marL="342900" marR="0" rtl="0" algn="l">
                        <a:lnSpc>
                          <a:spcPct val="100000"/>
                        </a:lnSpc>
                        <a:spcBef>
                          <a:spcPts val="0"/>
                        </a:spcBef>
                        <a:spcAft>
                          <a:spcPts val="0"/>
                        </a:spcAft>
                        <a:buSzPts val="1400"/>
                        <a:buChar char="-"/>
                      </a:pPr>
                      <a:r>
                        <a:rPr lang="en-US" sz="1400"/>
                        <a:t>Began testing</a:t>
                      </a:r>
                      <a:endParaRPr sz="1400"/>
                    </a:p>
                    <a:p>
                      <a:pPr indent="-254000" lvl="0" marL="685800" marR="0" rtl="0" algn="l">
                        <a:lnSpc>
                          <a:spcPct val="100000"/>
                        </a:lnSpc>
                        <a:spcBef>
                          <a:spcPts val="0"/>
                        </a:spcBef>
                        <a:spcAft>
                          <a:spcPts val="0"/>
                        </a:spcAft>
                        <a:buSzPts val="1400"/>
                        <a:buChar char="-"/>
                      </a:pPr>
                      <a:r>
                        <a:rPr lang="en-US" sz="1400"/>
                        <a:t>Validated correct voltage output for 10V, 15V, 20V, 25V, and 48V input</a:t>
                      </a:r>
                      <a:endParaRPr sz="1400"/>
                    </a:p>
                    <a:p>
                      <a:pPr indent="-254000" lvl="0" marL="342900" marR="0" rtl="0" algn="l">
                        <a:lnSpc>
                          <a:spcPct val="100000"/>
                        </a:lnSpc>
                        <a:spcBef>
                          <a:spcPts val="0"/>
                        </a:spcBef>
                        <a:spcAft>
                          <a:spcPts val="0"/>
                        </a:spcAft>
                        <a:buSzPts val="1400"/>
                        <a:buChar char="-"/>
                      </a:pPr>
                      <a:r>
                        <a:rPr lang="en-US" sz="1400"/>
                        <a:t>Began work on physical design fabrication</a:t>
                      </a:r>
                      <a:endParaRPr sz="1400"/>
                    </a:p>
                    <a:p>
                      <a:pPr indent="-254000" lvl="0" marL="685800" marR="0" rtl="0" algn="l">
                        <a:lnSpc>
                          <a:spcPct val="100000"/>
                        </a:lnSpc>
                        <a:spcBef>
                          <a:spcPts val="0"/>
                        </a:spcBef>
                        <a:spcAft>
                          <a:spcPts val="0"/>
                        </a:spcAft>
                        <a:buSzPts val="1400"/>
                        <a:buChar char="-"/>
                      </a:pPr>
                      <a:r>
                        <a:rPr lang="en-US" sz="1400"/>
                        <a:t>Cut acrylic and wood boards in size 11”x14”</a:t>
                      </a:r>
                      <a:endParaRPr sz="1400"/>
                    </a:p>
                  </a:txBody>
                  <a:tcPr marT="34325" marB="34325" marR="75575"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54000" lvl="0" marL="342900" marR="0" rtl="0" algn="l">
                        <a:lnSpc>
                          <a:spcPct val="100000"/>
                        </a:lnSpc>
                        <a:spcBef>
                          <a:spcPts val="0"/>
                        </a:spcBef>
                        <a:spcAft>
                          <a:spcPts val="0"/>
                        </a:spcAft>
                        <a:buSzPts val="1400"/>
                        <a:buChar char="-"/>
                      </a:pPr>
                      <a:r>
                        <a:rPr lang="en-US" sz="1400"/>
                        <a:t>Complete validation of subsystem</a:t>
                      </a:r>
                      <a:endParaRPr sz="1400"/>
                    </a:p>
                    <a:p>
                      <a:pPr indent="-254000" lvl="1" marL="685800" marR="0" rtl="0" algn="l">
                        <a:lnSpc>
                          <a:spcPct val="100000"/>
                        </a:lnSpc>
                        <a:spcBef>
                          <a:spcPts val="0"/>
                        </a:spcBef>
                        <a:spcAft>
                          <a:spcPts val="0"/>
                        </a:spcAft>
                        <a:buSzPts val="1400"/>
                        <a:buChar char="-"/>
                      </a:pPr>
                      <a:r>
                        <a:rPr lang="en-US" sz="1400"/>
                        <a:t>Test with E-Load</a:t>
                      </a:r>
                      <a:endParaRPr sz="1400"/>
                    </a:p>
                    <a:p>
                      <a:pPr indent="-254000" lvl="1" marL="685800" marR="0" rtl="0" algn="l">
                        <a:lnSpc>
                          <a:spcPct val="100000"/>
                        </a:lnSpc>
                        <a:spcBef>
                          <a:spcPts val="0"/>
                        </a:spcBef>
                        <a:spcAft>
                          <a:spcPts val="0"/>
                        </a:spcAft>
                        <a:buSzPts val="1400"/>
                        <a:buChar char="-"/>
                      </a:pPr>
                      <a:r>
                        <a:rPr lang="en-US" sz="1400"/>
                        <a:t>Test for noise in output</a:t>
                      </a:r>
                      <a:endParaRPr sz="1400"/>
                    </a:p>
                    <a:p>
                      <a:pPr indent="-254000" lvl="0" marL="342900" marR="0" rtl="0" algn="l">
                        <a:lnSpc>
                          <a:spcPct val="100000"/>
                        </a:lnSpc>
                        <a:spcBef>
                          <a:spcPts val="0"/>
                        </a:spcBef>
                        <a:spcAft>
                          <a:spcPts val="0"/>
                        </a:spcAft>
                        <a:buSzPts val="1400"/>
                        <a:buChar char="-"/>
                      </a:pPr>
                      <a:r>
                        <a:rPr lang="en-US" sz="1400"/>
                        <a:t>Further test </a:t>
                      </a:r>
                      <a:r>
                        <a:rPr lang="en-US" sz="1400"/>
                        <a:t>integration</a:t>
                      </a:r>
                      <a:endParaRPr sz="1400"/>
                    </a:p>
                    <a:p>
                      <a:pPr indent="-254000" lvl="1" marL="685800" marR="0" rtl="0" algn="l">
                        <a:lnSpc>
                          <a:spcPct val="100000"/>
                        </a:lnSpc>
                        <a:spcBef>
                          <a:spcPts val="0"/>
                        </a:spcBef>
                        <a:spcAft>
                          <a:spcPts val="0"/>
                        </a:spcAft>
                        <a:buSzPts val="1400"/>
                        <a:buChar char="-"/>
                      </a:pPr>
                      <a:r>
                        <a:rPr lang="en-US" sz="1400"/>
                        <a:t>Test </a:t>
                      </a:r>
                      <a:r>
                        <a:rPr lang="en-US" sz="1400"/>
                        <a:t>compatibility</a:t>
                      </a:r>
                      <a:r>
                        <a:rPr lang="en-US" sz="1400"/>
                        <a:t> with Servo Motors and BLDC motor</a:t>
                      </a:r>
                      <a:endParaRPr sz="1400"/>
                    </a:p>
                    <a:p>
                      <a:pPr indent="-254000" lvl="0" marL="342900" marR="0" rtl="0" algn="l">
                        <a:lnSpc>
                          <a:spcPct val="100000"/>
                        </a:lnSpc>
                        <a:spcBef>
                          <a:spcPts val="0"/>
                        </a:spcBef>
                        <a:spcAft>
                          <a:spcPts val="0"/>
                        </a:spcAft>
                        <a:buSzPts val="1400"/>
                        <a:buChar char="-"/>
                      </a:pPr>
                      <a:r>
                        <a:rPr lang="en-US" sz="1400"/>
                        <a:t>Complete physical design</a:t>
                      </a:r>
                      <a:endParaRPr sz="1400"/>
                    </a:p>
                    <a:p>
                      <a:pPr indent="-254000" lvl="1" marL="685800" marR="0" rtl="0" algn="l">
                        <a:lnSpc>
                          <a:spcPct val="100000"/>
                        </a:lnSpc>
                        <a:spcBef>
                          <a:spcPts val="0"/>
                        </a:spcBef>
                        <a:spcAft>
                          <a:spcPts val="0"/>
                        </a:spcAft>
                        <a:buSzPts val="1400"/>
                        <a:buChar char="-"/>
                      </a:pPr>
                      <a:r>
                        <a:rPr lang="en-US" sz="1400"/>
                        <a:t>Adhere together and drill screw holes in boards and adhere PCBs to base</a:t>
                      </a:r>
                      <a:endParaRPr sz="1400"/>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85" name="Google Shape;185;g336e93a5715_1_106"/>
          <p:cNvSpPr txBox="1"/>
          <p:nvPr/>
        </p:nvSpPr>
        <p:spPr>
          <a:xfrm>
            <a:off x="9456015" y="1187832"/>
            <a:ext cx="6303900" cy="2008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For 3</a:t>
            </a:r>
            <a:r>
              <a:rPr baseline="30000" lang="en-US" sz="1400">
                <a:solidFill>
                  <a:schemeClr val="dk1"/>
                </a:solidFill>
                <a:latin typeface="Arial"/>
                <a:ea typeface="Arial"/>
                <a:cs typeface="Arial"/>
                <a:sym typeface="Arial"/>
              </a:rPr>
              <a:t>nd</a:t>
            </a:r>
            <a:r>
              <a:rPr lang="en-US" sz="1400">
                <a:solidFill>
                  <a:schemeClr val="dk1"/>
                </a:solidFill>
                <a:latin typeface="Arial"/>
                <a:ea typeface="Arial"/>
                <a:cs typeface="Arial"/>
                <a:sym typeface="Arial"/>
              </a:rPr>
              <a:t> review Accomplishments should include what integration was completed and what functional system test (testing of what you integrated) has been completed. Include resolution of any KEY subsystem issues. </a:t>
            </a:r>
            <a:endParaRPr sz="1100"/>
          </a:p>
          <a:p>
            <a:pPr indent="0" lvl="0" marL="0" marR="0" rtl="0" algn="l">
              <a:spcBef>
                <a:spcPts val="0"/>
              </a:spcBef>
              <a:spcAft>
                <a:spcPts val="0"/>
              </a:spcAft>
              <a:buNone/>
            </a:pPr>
            <a:r>
              <a:rPr lang="en-US" sz="1400">
                <a:solidFill>
                  <a:schemeClr val="dk1"/>
                </a:solidFill>
                <a:latin typeface="Arial"/>
                <a:ea typeface="Arial"/>
                <a:cs typeface="Arial"/>
                <a:sym typeface="Arial"/>
              </a:rPr>
              <a:t>“Completed integration of MCU with Lidar camera”</a:t>
            </a:r>
            <a:endParaRPr sz="1100"/>
          </a:p>
          <a:p>
            <a:pPr indent="0" lvl="0" marL="0" marR="0" rtl="0" algn="l">
              <a:spcBef>
                <a:spcPts val="0"/>
              </a:spcBef>
              <a:spcAft>
                <a:spcPts val="0"/>
              </a:spcAft>
              <a:buNone/>
            </a:pPr>
            <a:r>
              <a:rPr lang="en-US" sz="1400">
                <a:solidFill>
                  <a:schemeClr val="dk1"/>
                </a:solidFill>
                <a:latin typeface="Arial"/>
                <a:ea typeface="Arial"/>
                <a:cs typeface="Arial"/>
                <a:sym typeface="Arial"/>
              </a:rPr>
              <a:t>“Completed testing of integrated motor controller and MCU for forward high speed and low speed and reverse movement”</a:t>
            </a:r>
            <a:endParaRPr sz="1100"/>
          </a:p>
          <a:p>
            <a:pPr indent="0" lvl="0" marL="0" marR="0" rtl="0" algn="l">
              <a:spcBef>
                <a:spcPts val="0"/>
              </a:spcBef>
              <a:spcAft>
                <a:spcPts val="0"/>
              </a:spcAft>
              <a:buNone/>
            </a:pPr>
            <a:r>
              <a:rPr lang="en-US" sz="1400">
                <a:solidFill>
                  <a:schemeClr val="dk1"/>
                </a:solidFill>
                <a:latin typeface="Arial"/>
                <a:ea typeface="Arial"/>
                <a:cs typeface="Arial"/>
                <a:sym typeface="Arial"/>
              </a:rPr>
              <a:t>“ON-GOING functional testing of complete system including vision system, navigation, obstacle avoidance, and object detection”</a:t>
            </a:r>
            <a:endParaRPr sz="1100"/>
          </a:p>
          <a:p>
            <a:pPr indent="0" lvl="0" marL="0" marR="0" rtl="0" algn="l">
              <a:spcBef>
                <a:spcPts val="0"/>
              </a:spcBef>
              <a:spcAft>
                <a:spcPts val="0"/>
              </a:spcAft>
              <a:buNone/>
            </a:pPr>
            <a:r>
              <a:rPr lang="en-US" sz="1400">
                <a:solidFill>
                  <a:schemeClr val="dk1"/>
                </a:solidFill>
                <a:latin typeface="Arial"/>
                <a:ea typeface="Arial"/>
                <a:cs typeface="Arial"/>
                <a:sym typeface="Arial"/>
              </a:rPr>
              <a:t>“Full system integration will be completed by next review”</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36e93a5715_1_112"/>
          <p:cNvSpPr txBox="1"/>
          <p:nvPr>
            <p:ph type="title"/>
          </p:nvPr>
        </p:nvSpPr>
        <p:spPr>
          <a:xfrm>
            <a:off x="609600" y="901183"/>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Power/Battery Management Subsystem</a:t>
            </a:r>
            <a:endParaRPr/>
          </a:p>
          <a:p>
            <a:pPr indent="0" lvl="0" marL="0" rtl="0" algn="ctr">
              <a:lnSpc>
                <a:spcPct val="115000"/>
              </a:lnSpc>
              <a:spcBef>
                <a:spcPts val="0"/>
              </a:spcBef>
              <a:spcAft>
                <a:spcPts val="0"/>
              </a:spcAft>
              <a:buClr>
                <a:schemeClr val="dk1"/>
              </a:buClr>
              <a:buSzPts val="1000"/>
              <a:buFont typeface="Arial"/>
              <a:buNone/>
            </a:pPr>
            <a:r>
              <a:rPr lang="en-US" sz="1700"/>
              <a:t>Emily Hamsa</a:t>
            </a:r>
            <a:endParaRPr sz="3000"/>
          </a:p>
        </p:txBody>
      </p:sp>
      <p:sp>
        <p:nvSpPr>
          <p:cNvPr id="191" name="Google Shape;191;g336e93a5715_1_112"/>
          <p:cNvSpPr txBox="1"/>
          <p:nvPr/>
        </p:nvSpPr>
        <p:spPr>
          <a:xfrm>
            <a:off x="9460475" y="1018900"/>
            <a:ext cx="2365800" cy="2829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lang="en-US" sz="1900">
                <a:solidFill>
                  <a:schemeClr val="dk1"/>
                </a:solidFill>
                <a:highlight>
                  <a:srgbClr val="F2F2F2"/>
                </a:highlight>
              </a:rPr>
              <a:t>Interesting figure related to your subsystem</a:t>
            </a:r>
            <a:endParaRPr sz="1900">
              <a:solidFill>
                <a:schemeClr val="dk1"/>
              </a:solidFill>
              <a:highlight>
                <a:srgbClr val="F2F2F2"/>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900">
                <a:solidFill>
                  <a:schemeClr val="dk1"/>
                </a:solidFill>
                <a:highlight>
                  <a:srgbClr val="F2F2F2"/>
                </a:highlight>
              </a:rPr>
              <a:t>progress ---</a:t>
            </a:r>
            <a:endParaRPr sz="1900">
              <a:solidFill>
                <a:schemeClr val="dk1"/>
              </a:solidFill>
              <a:highlight>
                <a:srgbClr val="F2F2F2"/>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900">
                <a:solidFill>
                  <a:schemeClr val="dk1"/>
                </a:solidFill>
                <a:highlight>
                  <a:srgbClr val="F2F2F2"/>
                </a:highlight>
              </a:rPr>
              <a:t>Best to show:</a:t>
            </a:r>
            <a:endParaRPr sz="1900">
              <a:solidFill>
                <a:schemeClr val="dk1"/>
              </a:solidFill>
              <a:highlight>
                <a:srgbClr val="F2F2F2"/>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900">
                <a:solidFill>
                  <a:schemeClr val="dk1"/>
                </a:solidFill>
                <a:highlight>
                  <a:srgbClr val="F2F2F2"/>
                </a:highlight>
              </a:rPr>
              <a:t>Results from prep for integration =&gt; integration</a:t>
            </a:r>
            <a:endParaRPr sz="1900">
              <a:solidFill>
                <a:schemeClr val="dk1"/>
              </a:solidFill>
              <a:highlight>
                <a:srgbClr val="F2F2F2"/>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900">
                <a:solidFill>
                  <a:schemeClr val="dk1"/>
                </a:solidFill>
                <a:highlight>
                  <a:srgbClr val="F2F2F2"/>
                </a:highlight>
              </a:rPr>
              <a:t>=&gt; test of integrated subsystems</a:t>
            </a:r>
            <a:endParaRPr sz="1900">
              <a:solidFill>
                <a:schemeClr val="dk1"/>
              </a:solidFill>
              <a:highlight>
                <a:srgbClr val="F2F2F2"/>
              </a:highlight>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endParaRPr>
          </a:p>
        </p:txBody>
      </p:sp>
      <p:pic>
        <p:nvPicPr>
          <p:cNvPr id="192" name="Google Shape;192;g336e93a5715_1_112" title="IMG_8842.HEIC"/>
          <p:cNvPicPr preferRelativeResize="0"/>
          <p:nvPr/>
        </p:nvPicPr>
        <p:blipFill rotWithShape="1">
          <a:blip r:embed="rId3">
            <a:alphaModFix/>
          </a:blip>
          <a:srcRect b="17647" l="15367" r="19324" t="15453"/>
          <a:stretch/>
        </p:blipFill>
        <p:spPr>
          <a:xfrm>
            <a:off x="257363" y="1626881"/>
            <a:ext cx="2163144" cy="2825326"/>
          </a:xfrm>
          <a:prstGeom prst="rect">
            <a:avLst/>
          </a:prstGeom>
          <a:noFill/>
          <a:ln>
            <a:noFill/>
          </a:ln>
        </p:spPr>
      </p:pic>
      <p:pic>
        <p:nvPicPr>
          <p:cNvPr id="193" name="Google Shape;193;g336e93a5715_1_112" title="IMG_7179.JPEG"/>
          <p:cNvPicPr preferRelativeResize="0"/>
          <p:nvPr/>
        </p:nvPicPr>
        <p:blipFill rotWithShape="1">
          <a:blip r:embed="rId4">
            <a:alphaModFix/>
          </a:blip>
          <a:srcRect b="15762" l="12064" r="20947" t="29584"/>
          <a:stretch/>
        </p:blipFill>
        <p:spPr>
          <a:xfrm>
            <a:off x="2531269" y="1522734"/>
            <a:ext cx="1576838" cy="1715343"/>
          </a:xfrm>
          <a:prstGeom prst="rect">
            <a:avLst/>
          </a:prstGeom>
          <a:noFill/>
          <a:ln>
            <a:noFill/>
          </a:ln>
        </p:spPr>
      </p:pic>
      <p:pic>
        <p:nvPicPr>
          <p:cNvPr id="194" name="Google Shape;194;g336e93a5715_1_112" title="IMG_7181.JPEG"/>
          <p:cNvPicPr preferRelativeResize="0"/>
          <p:nvPr/>
        </p:nvPicPr>
        <p:blipFill rotWithShape="1">
          <a:blip r:embed="rId5">
            <a:alphaModFix/>
          </a:blip>
          <a:srcRect b="11401" l="8368" r="23483" t="33622"/>
          <a:stretch/>
        </p:blipFill>
        <p:spPr>
          <a:xfrm>
            <a:off x="5681541" y="3256856"/>
            <a:ext cx="1576838" cy="1696108"/>
          </a:xfrm>
          <a:prstGeom prst="rect">
            <a:avLst/>
          </a:prstGeom>
          <a:noFill/>
          <a:ln>
            <a:noFill/>
          </a:ln>
        </p:spPr>
      </p:pic>
      <p:pic>
        <p:nvPicPr>
          <p:cNvPr id="195" name="Google Shape;195;g336e93a5715_1_112" title="IMG_7180.JPEG"/>
          <p:cNvPicPr preferRelativeResize="0"/>
          <p:nvPr/>
        </p:nvPicPr>
        <p:blipFill rotWithShape="1">
          <a:blip r:embed="rId6">
            <a:alphaModFix/>
          </a:blip>
          <a:srcRect b="13042" l="10961" r="23636" t="33087"/>
          <a:stretch/>
        </p:blipFill>
        <p:spPr>
          <a:xfrm>
            <a:off x="4514597" y="1577184"/>
            <a:ext cx="1462760" cy="1606426"/>
          </a:xfrm>
          <a:prstGeom prst="rect">
            <a:avLst/>
          </a:prstGeom>
          <a:noFill/>
          <a:ln>
            <a:noFill/>
          </a:ln>
        </p:spPr>
      </p:pic>
      <p:pic>
        <p:nvPicPr>
          <p:cNvPr id="196" name="Google Shape;196;g336e93a5715_1_112" title="IMG_7183.JPEG"/>
          <p:cNvPicPr preferRelativeResize="0"/>
          <p:nvPr/>
        </p:nvPicPr>
        <p:blipFill rotWithShape="1">
          <a:blip r:embed="rId7">
            <a:alphaModFix/>
          </a:blip>
          <a:srcRect b="15391" l="14741" r="26946" t="37909"/>
          <a:stretch/>
        </p:blipFill>
        <p:spPr>
          <a:xfrm>
            <a:off x="3256830" y="3256856"/>
            <a:ext cx="1504547" cy="1606426"/>
          </a:xfrm>
          <a:prstGeom prst="rect">
            <a:avLst/>
          </a:prstGeom>
          <a:noFill/>
          <a:ln>
            <a:noFill/>
          </a:ln>
        </p:spPr>
      </p:pic>
      <p:pic>
        <p:nvPicPr>
          <p:cNvPr id="197" name="Google Shape;197;g336e93a5715_1_112" title="IMG_7182.JPEG"/>
          <p:cNvPicPr preferRelativeResize="0"/>
          <p:nvPr/>
        </p:nvPicPr>
        <p:blipFill rotWithShape="1">
          <a:blip r:embed="rId8">
            <a:alphaModFix/>
          </a:blip>
          <a:srcRect b="14465" l="14662" r="23052" t="35131"/>
          <a:stretch/>
        </p:blipFill>
        <p:spPr>
          <a:xfrm>
            <a:off x="6383850" y="1529755"/>
            <a:ext cx="1576838" cy="1701309"/>
          </a:xfrm>
          <a:prstGeom prst="rect">
            <a:avLst/>
          </a:prstGeom>
          <a:noFill/>
          <a:ln>
            <a:noFill/>
          </a:ln>
        </p:spPr>
      </p:pic>
      <p:sp>
        <p:nvSpPr>
          <p:cNvPr id="198" name="Google Shape;198;g336e93a5715_1_112"/>
          <p:cNvSpPr txBox="1"/>
          <p:nvPr>
            <p:ph idx="1" type="body"/>
          </p:nvPr>
        </p:nvSpPr>
        <p:spPr>
          <a:xfrm>
            <a:off x="2576306" y="3231056"/>
            <a:ext cx="725700" cy="3183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400"/>
              </a:spcBef>
              <a:spcAft>
                <a:spcPts val="0"/>
              </a:spcAft>
              <a:buSzPct val="72727"/>
              <a:buNone/>
            </a:pPr>
            <a:r>
              <a:rPr b="1" lang="en-US" sz="1100"/>
              <a:t>48V Input</a:t>
            </a:r>
            <a:endParaRPr b="1" sz="700"/>
          </a:p>
        </p:txBody>
      </p:sp>
      <p:sp>
        <p:nvSpPr>
          <p:cNvPr id="199" name="Google Shape;199;g336e93a5715_1_112"/>
          <p:cNvSpPr txBox="1"/>
          <p:nvPr>
            <p:ph idx="1" type="body"/>
          </p:nvPr>
        </p:nvSpPr>
        <p:spPr>
          <a:xfrm>
            <a:off x="4804913" y="3183619"/>
            <a:ext cx="836400" cy="3183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400"/>
              </a:spcBef>
              <a:spcAft>
                <a:spcPts val="0"/>
              </a:spcAft>
              <a:buSzPct val="72727"/>
              <a:buNone/>
            </a:pPr>
            <a:r>
              <a:rPr b="1" lang="en-US" sz="1100"/>
              <a:t>48V Output</a:t>
            </a:r>
            <a:endParaRPr b="1" sz="700"/>
          </a:p>
        </p:txBody>
      </p:sp>
      <p:sp>
        <p:nvSpPr>
          <p:cNvPr id="200" name="Google Shape;200;g336e93a5715_1_112"/>
          <p:cNvSpPr txBox="1"/>
          <p:nvPr>
            <p:ph idx="1" type="body"/>
          </p:nvPr>
        </p:nvSpPr>
        <p:spPr>
          <a:xfrm>
            <a:off x="7298681" y="3231056"/>
            <a:ext cx="836400" cy="3183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400"/>
              </a:spcBef>
              <a:spcAft>
                <a:spcPts val="0"/>
              </a:spcAft>
              <a:buSzPct val="72727"/>
              <a:buNone/>
            </a:pPr>
            <a:r>
              <a:rPr b="1" lang="en-US" sz="1100"/>
              <a:t>12V </a:t>
            </a:r>
            <a:r>
              <a:rPr b="1" lang="en-US" sz="1100"/>
              <a:t>Output</a:t>
            </a:r>
            <a:endParaRPr b="1" sz="700"/>
          </a:p>
        </p:txBody>
      </p:sp>
      <p:sp>
        <p:nvSpPr>
          <p:cNvPr id="201" name="Google Shape;201;g336e93a5715_1_112"/>
          <p:cNvSpPr txBox="1"/>
          <p:nvPr>
            <p:ph idx="1" type="body"/>
          </p:nvPr>
        </p:nvSpPr>
        <p:spPr>
          <a:xfrm>
            <a:off x="2420513" y="4545131"/>
            <a:ext cx="773400" cy="2646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400"/>
              </a:spcBef>
              <a:spcAft>
                <a:spcPts val="0"/>
              </a:spcAft>
              <a:buSzPct val="72727"/>
              <a:buNone/>
            </a:pPr>
            <a:r>
              <a:rPr b="1" lang="en-US" sz="1100"/>
              <a:t>5</a:t>
            </a:r>
            <a:r>
              <a:rPr b="1" lang="en-US" sz="1100"/>
              <a:t>V Output</a:t>
            </a:r>
            <a:endParaRPr b="1" sz="700"/>
          </a:p>
        </p:txBody>
      </p:sp>
      <p:sp>
        <p:nvSpPr>
          <p:cNvPr id="202" name="Google Shape;202;g336e93a5715_1_112"/>
          <p:cNvSpPr txBox="1"/>
          <p:nvPr>
            <p:ph idx="1" type="body"/>
          </p:nvPr>
        </p:nvSpPr>
        <p:spPr>
          <a:xfrm>
            <a:off x="7298681" y="4634813"/>
            <a:ext cx="836400" cy="3183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400"/>
              </a:spcBef>
              <a:spcAft>
                <a:spcPts val="0"/>
              </a:spcAft>
              <a:buSzPct val="72727"/>
              <a:buNone/>
            </a:pPr>
            <a:r>
              <a:rPr b="1" lang="en-US" sz="1100"/>
              <a:t>3V3</a:t>
            </a:r>
            <a:r>
              <a:rPr b="1" lang="en-US" sz="1100"/>
              <a:t> Output</a:t>
            </a:r>
            <a:endParaRPr b="1" sz="700"/>
          </a:p>
        </p:txBody>
      </p:sp>
      <p:sp>
        <p:nvSpPr>
          <p:cNvPr id="203" name="Google Shape;203;g336e93a5715_1_112"/>
          <p:cNvSpPr/>
          <p:nvPr/>
        </p:nvSpPr>
        <p:spPr>
          <a:xfrm rot="5400000">
            <a:off x="1825725" y="1354200"/>
            <a:ext cx="505800" cy="525600"/>
          </a:xfrm>
          <a:prstGeom prst="rightArrowCallout">
            <a:avLst>
              <a:gd fmla="val 25000" name="adj1"/>
              <a:gd fmla="val 25000" name="adj2"/>
              <a:gd fmla="val 25000" name="adj3"/>
              <a:gd fmla="val 64977" name="adj4"/>
            </a:avLst>
          </a:prstGeom>
          <a:solidFill>
            <a:schemeClr val="lt2"/>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04" name="Google Shape;204;g336e93a5715_1_112"/>
          <p:cNvSpPr txBox="1"/>
          <p:nvPr/>
        </p:nvSpPr>
        <p:spPr>
          <a:xfrm>
            <a:off x="1790850" y="1364100"/>
            <a:ext cx="575700" cy="318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chemeClr val="dk1"/>
                </a:solidFill>
              </a:rPr>
              <a:t>5V</a:t>
            </a:r>
            <a:endParaRPr sz="1000">
              <a:solidFill>
                <a:schemeClr val="dk1"/>
              </a:solidFill>
            </a:endParaRPr>
          </a:p>
          <a:p>
            <a:pPr indent="0" lvl="0" marL="0" rtl="0" algn="ctr">
              <a:spcBef>
                <a:spcPts val="0"/>
              </a:spcBef>
              <a:spcAft>
                <a:spcPts val="0"/>
              </a:spcAft>
              <a:buNone/>
            </a:pPr>
            <a:r>
              <a:rPr lang="en-US" sz="1000">
                <a:solidFill>
                  <a:schemeClr val="dk1"/>
                </a:solidFill>
              </a:rPr>
              <a:t>Output</a:t>
            </a:r>
            <a:endParaRPr sz="1000">
              <a:solidFill>
                <a:schemeClr val="dk1"/>
              </a:solidFill>
            </a:endParaRPr>
          </a:p>
        </p:txBody>
      </p:sp>
      <p:sp>
        <p:nvSpPr>
          <p:cNvPr id="205" name="Google Shape;205;g336e93a5715_1_112"/>
          <p:cNvSpPr/>
          <p:nvPr/>
        </p:nvSpPr>
        <p:spPr>
          <a:xfrm rot="-5400000">
            <a:off x="281513" y="4238494"/>
            <a:ext cx="573600" cy="525600"/>
          </a:xfrm>
          <a:prstGeom prst="rightArrowCallout">
            <a:avLst>
              <a:gd fmla="val 25000" name="adj1"/>
              <a:gd fmla="val 25000" name="adj2"/>
              <a:gd fmla="val 25000" name="adj3"/>
              <a:gd fmla="val 64977" name="adj4"/>
            </a:avLst>
          </a:prstGeom>
          <a:solidFill>
            <a:schemeClr val="lt2"/>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06" name="Google Shape;206;g336e93a5715_1_112"/>
          <p:cNvSpPr txBox="1"/>
          <p:nvPr/>
        </p:nvSpPr>
        <p:spPr>
          <a:xfrm>
            <a:off x="335550" y="4545131"/>
            <a:ext cx="465600" cy="150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chemeClr val="dk1"/>
                </a:solidFill>
              </a:rPr>
              <a:t>48V Input</a:t>
            </a:r>
            <a:endParaRPr sz="1000">
              <a:solidFill>
                <a:schemeClr val="dk1"/>
              </a:solidFill>
            </a:endParaRPr>
          </a:p>
        </p:txBody>
      </p:sp>
      <p:sp>
        <p:nvSpPr>
          <p:cNvPr id="207" name="Google Shape;207;g336e93a5715_1_112"/>
          <p:cNvSpPr/>
          <p:nvPr/>
        </p:nvSpPr>
        <p:spPr>
          <a:xfrm rot="-5400000">
            <a:off x="1727906" y="4070963"/>
            <a:ext cx="602100" cy="525600"/>
          </a:xfrm>
          <a:prstGeom prst="rightArrowCallout">
            <a:avLst>
              <a:gd fmla="val 25000" name="adj1"/>
              <a:gd fmla="val 25000" name="adj2"/>
              <a:gd fmla="val 25000" name="adj3"/>
              <a:gd fmla="val 64977" name="adj4"/>
            </a:avLst>
          </a:prstGeom>
          <a:solidFill>
            <a:schemeClr val="lt2"/>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08" name="Google Shape;208;g336e93a5715_1_112"/>
          <p:cNvSpPr txBox="1"/>
          <p:nvPr/>
        </p:nvSpPr>
        <p:spPr>
          <a:xfrm>
            <a:off x="1766156" y="4298925"/>
            <a:ext cx="525600" cy="292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chemeClr val="dk1"/>
                </a:solidFill>
              </a:rPr>
              <a:t>3V3 Output</a:t>
            </a:r>
            <a:endParaRPr sz="1000">
              <a:solidFill>
                <a:schemeClr val="dk1"/>
              </a:solidFill>
            </a:endParaRPr>
          </a:p>
        </p:txBody>
      </p:sp>
      <p:sp>
        <p:nvSpPr>
          <p:cNvPr id="209" name="Google Shape;209;g336e93a5715_1_112"/>
          <p:cNvSpPr/>
          <p:nvPr/>
        </p:nvSpPr>
        <p:spPr>
          <a:xfrm rot="-5400000">
            <a:off x="882188" y="4238494"/>
            <a:ext cx="573600" cy="525600"/>
          </a:xfrm>
          <a:prstGeom prst="rightArrowCallout">
            <a:avLst>
              <a:gd fmla="val 25000" name="adj1"/>
              <a:gd fmla="val 25000" name="adj2"/>
              <a:gd fmla="val 25000" name="adj3"/>
              <a:gd fmla="val 64977" name="adj4"/>
            </a:avLst>
          </a:prstGeom>
          <a:solidFill>
            <a:schemeClr val="lt2"/>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10" name="Google Shape;210;g336e93a5715_1_112"/>
          <p:cNvSpPr txBox="1"/>
          <p:nvPr/>
        </p:nvSpPr>
        <p:spPr>
          <a:xfrm>
            <a:off x="881213" y="4545131"/>
            <a:ext cx="575700" cy="150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chemeClr val="dk1"/>
                </a:solidFill>
              </a:rPr>
              <a:t>48V Output</a:t>
            </a:r>
            <a:endParaRPr sz="1000">
              <a:solidFill>
                <a:schemeClr val="dk1"/>
              </a:solidFill>
            </a:endParaRPr>
          </a:p>
        </p:txBody>
      </p:sp>
      <p:sp>
        <p:nvSpPr>
          <p:cNvPr id="211" name="Google Shape;211;g336e93a5715_1_112"/>
          <p:cNvSpPr/>
          <p:nvPr/>
        </p:nvSpPr>
        <p:spPr>
          <a:xfrm>
            <a:off x="0" y="2540981"/>
            <a:ext cx="640800" cy="505800"/>
          </a:xfrm>
          <a:prstGeom prst="rightArrowCallout">
            <a:avLst>
              <a:gd fmla="val 25000" name="adj1"/>
              <a:gd fmla="val 25000" name="adj2"/>
              <a:gd fmla="val 25000" name="adj3"/>
              <a:gd fmla="val 64977" name="adj4"/>
            </a:avLst>
          </a:prstGeom>
          <a:solidFill>
            <a:schemeClr val="lt2"/>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212" name="Google Shape;212;g336e93a5715_1_112"/>
          <p:cNvSpPr txBox="1"/>
          <p:nvPr/>
        </p:nvSpPr>
        <p:spPr>
          <a:xfrm>
            <a:off x="-84675" y="2634806"/>
            <a:ext cx="575700" cy="318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000">
                <a:solidFill>
                  <a:schemeClr val="dk1"/>
                </a:solidFill>
              </a:rPr>
              <a:t>12</a:t>
            </a:r>
            <a:r>
              <a:rPr lang="en-US" sz="1000">
                <a:solidFill>
                  <a:schemeClr val="dk1"/>
                </a:solidFill>
              </a:rPr>
              <a:t>V</a:t>
            </a:r>
            <a:endParaRPr sz="1000">
              <a:solidFill>
                <a:schemeClr val="dk1"/>
              </a:solidFill>
            </a:endParaRPr>
          </a:p>
          <a:p>
            <a:pPr indent="0" lvl="0" marL="0" rtl="0" algn="ctr">
              <a:spcBef>
                <a:spcPts val="0"/>
              </a:spcBef>
              <a:spcAft>
                <a:spcPts val="0"/>
              </a:spcAft>
              <a:buNone/>
            </a:pPr>
            <a:r>
              <a:rPr lang="en-US" sz="1000">
                <a:solidFill>
                  <a:schemeClr val="dk1"/>
                </a:solidFill>
              </a:rPr>
              <a:t>Output</a:t>
            </a:r>
            <a:endParaRPr sz="1000">
              <a:solidFill>
                <a:schemeClr val="dk1"/>
              </a:solidFill>
            </a:endParaRPr>
          </a:p>
        </p:txBody>
      </p:sp>
      <p:sp>
        <p:nvSpPr>
          <p:cNvPr id="213" name="Google Shape;213;g336e93a5715_1_112"/>
          <p:cNvSpPr/>
          <p:nvPr/>
        </p:nvSpPr>
        <p:spPr>
          <a:xfrm flipH="1">
            <a:off x="1506956" y="4157250"/>
            <a:ext cx="259200" cy="353100"/>
          </a:xfrm>
          <a:prstGeom prst="bentUpArrow">
            <a:avLst>
              <a:gd fmla="val 25000" name="adj1"/>
              <a:gd fmla="val 25000" name="adj2"/>
              <a:gd fmla="val 25000" name="adj3"/>
            </a:avLst>
          </a:prstGeom>
          <a:solidFill>
            <a:schemeClr val="lt2"/>
          </a:solidFill>
          <a:ln cap="flat" cmpd="sng" w="28575">
            <a:solidFill>
              <a:srgbClr val="E81313"/>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36e93a5715_1_124"/>
          <p:cNvSpPr txBox="1"/>
          <p:nvPr>
            <p:ph type="title"/>
          </p:nvPr>
        </p:nvSpPr>
        <p:spPr>
          <a:xfrm>
            <a:off x="457200" y="705108"/>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UI/Wireless Connectivity Subsystem</a:t>
            </a:r>
            <a:endParaRPr/>
          </a:p>
          <a:p>
            <a:pPr indent="0" lvl="0" marL="0" rtl="0" algn="ctr">
              <a:lnSpc>
                <a:spcPct val="115000"/>
              </a:lnSpc>
              <a:spcBef>
                <a:spcPts val="0"/>
              </a:spcBef>
              <a:spcAft>
                <a:spcPts val="0"/>
              </a:spcAft>
              <a:buClr>
                <a:schemeClr val="dk1"/>
              </a:buClr>
              <a:buSzPts val="1000"/>
              <a:buFont typeface="Arial"/>
              <a:buNone/>
            </a:pPr>
            <a:r>
              <a:rPr lang="en-US" sz="1700"/>
              <a:t>Jaishil Shah</a:t>
            </a:r>
            <a:endParaRPr sz="3000"/>
          </a:p>
        </p:txBody>
      </p:sp>
      <p:graphicFrame>
        <p:nvGraphicFramePr>
          <p:cNvPr id="219" name="Google Shape;219;g336e93a5715_1_124"/>
          <p:cNvGraphicFramePr/>
          <p:nvPr/>
        </p:nvGraphicFramePr>
        <p:xfrm>
          <a:off x="685800" y="1464056"/>
          <a:ext cx="3000000" cy="3000000"/>
        </p:xfrm>
        <a:graphic>
          <a:graphicData uri="http://schemas.openxmlformats.org/drawingml/2006/table">
            <a:tbl>
              <a:tblPr>
                <a:noFill/>
                <a:tableStyleId>{51D7E355-376B-4C6F-A806-B5D26166046D}</a:tableStyleId>
              </a:tblPr>
              <a:tblGrid>
                <a:gridCol w="3886200"/>
                <a:gridCol w="3886200"/>
              </a:tblGrid>
              <a:tr h="48022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latin typeface="Cambria"/>
                          <a:ea typeface="Cambria"/>
                          <a:cs typeface="Cambria"/>
                          <a:sym typeface="Cambria"/>
                        </a:rPr>
                        <a:t>Accomplishments since </a:t>
                      </a:r>
                      <a:r>
                        <a:rPr lang="en-US" sz="1400">
                          <a:latin typeface="Cambria"/>
                          <a:ea typeface="Cambria"/>
                          <a:cs typeface="Cambria"/>
                          <a:sym typeface="Cambria"/>
                        </a:rPr>
                        <a:t>last update</a:t>
                      </a:r>
                      <a:r>
                        <a:rPr lang="en-US" sz="1400" u="none" cap="none" strike="noStrike">
                          <a:latin typeface="Cambria"/>
                          <a:ea typeface="Cambria"/>
                          <a:cs typeface="Cambria"/>
                          <a:sym typeface="Cambria"/>
                        </a:rPr>
                        <a:t>                         </a:t>
                      </a:r>
                      <a:r>
                        <a:rPr lang="en-US">
                          <a:solidFill>
                            <a:srgbClr val="FF0000"/>
                          </a:solidFill>
                          <a:latin typeface="Cambria"/>
                          <a:ea typeface="Cambria"/>
                          <a:cs typeface="Cambria"/>
                          <a:sym typeface="Cambria"/>
                        </a:rPr>
                        <a:t>18</a:t>
                      </a:r>
                      <a:r>
                        <a:rPr lang="en-US" sz="1400" u="none" cap="none" strike="noStrike">
                          <a:solidFill>
                            <a:srgbClr val="FF0000"/>
                          </a:solidFill>
                          <a:latin typeface="Cambria"/>
                          <a:ea typeface="Cambria"/>
                          <a:cs typeface="Cambria"/>
                          <a:sym typeface="Cambria"/>
                        </a:rPr>
                        <a:t> hrs of effort</a:t>
                      </a:r>
                      <a:endParaRPr sz="1400" u="none" cap="none" strike="noStrike">
                        <a:solidFill>
                          <a:srgbClr val="FF0000"/>
                        </a:solidFill>
                        <a:latin typeface="Cambria"/>
                        <a:ea typeface="Cambria"/>
                        <a:cs typeface="Cambria"/>
                        <a:sym typeface="Cambria"/>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latin typeface="Cambria"/>
                          <a:ea typeface="Cambria"/>
                          <a:cs typeface="Cambria"/>
                          <a:sym typeface="Cambria"/>
                        </a:rPr>
                        <a:t>Ongoing progress/problems and plans until the next presentation</a:t>
                      </a:r>
                      <a:endParaRPr sz="1400" u="none" cap="none" strike="noStrike">
                        <a:latin typeface="Cambria"/>
                        <a:ea typeface="Cambria"/>
                        <a:cs typeface="Cambria"/>
                        <a:sym typeface="Cambria"/>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300950">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 </a:t>
                      </a:r>
                      <a:r>
                        <a:rPr lang="en-US">
                          <a:latin typeface="Cambria"/>
                          <a:ea typeface="Cambria"/>
                          <a:cs typeface="Cambria"/>
                          <a:sym typeface="Cambria"/>
                        </a:rPr>
                        <a:t>Fabricated the base for the physical apparatus (wood &amp; </a:t>
                      </a:r>
                      <a:r>
                        <a:rPr lang="en-US">
                          <a:latin typeface="Cambria"/>
                          <a:ea typeface="Cambria"/>
                          <a:cs typeface="Cambria"/>
                          <a:sym typeface="Cambria"/>
                        </a:rPr>
                        <a:t>acrylic</a:t>
                      </a:r>
                      <a:r>
                        <a:rPr lang="en-US">
                          <a:latin typeface="Cambria"/>
                          <a:ea typeface="Cambria"/>
                          <a:cs typeface="Cambria"/>
                          <a:sym typeface="Cambria"/>
                        </a:rPr>
                        <a:t>)</a:t>
                      </a:r>
                      <a:endParaRPr sz="1400">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lang="en-US" sz="1400">
                          <a:latin typeface="Cambria"/>
                          <a:ea typeface="Cambria"/>
                          <a:cs typeface="Cambria"/>
                          <a:sym typeface="Cambria"/>
                        </a:rPr>
                        <a:t>- </a:t>
                      </a:r>
                      <a:r>
                        <a:rPr lang="en-US">
                          <a:latin typeface="Cambria"/>
                          <a:ea typeface="Cambria"/>
                          <a:cs typeface="Cambria"/>
                          <a:sym typeface="Cambria"/>
                        </a:rPr>
                        <a:t>Moved Cobot motors </a:t>
                      </a:r>
                      <a:r>
                        <a:rPr lang="en-US">
                          <a:latin typeface="Cambria"/>
                          <a:ea typeface="Cambria"/>
                          <a:cs typeface="Cambria"/>
                          <a:sym typeface="Cambria"/>
                        </a:rPr>
                        <a:t>wirelessly</a:t>
                      </a:r>
                      <a:r>
                        <a:rPr lang="en-US">
                          <a:latin typeface="Cambria"/>
                          <a:ea typeface="Cambria"/>
                          <a:cs typeface="Cambria"/>
                          <a:sym typeface="Cambria"/>
                        </a:rPr>
                        <a:t> via mobile application</a:t>
                      </a:r>
                      <a:endParaRPr sz="1400">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lang="en-US" sz="1400">
                          <a:latin typeface="Cambria"/>
                          <a:ea typeface="Cambria"/>
                          <a:cs typeface="Cambria"/>
                          <a:sym typeface="Cambria"/>
                        </a:rPr>
                        <a:t>- </a:t>
                      </a:r>
                      <a:r>
                        <a:rPr lang="en-US">
                          <a:latin typeface="Cambria"/>
                          <a:ea typeface="Cambria"/>
                          <a:cs typeface="Cambria"/>
                          <a:sym typeface="Cambria"/>
                        </a:rPr>
                        <a:t>Finalized App version and functionality</a:t>
                      </a:r>
                      <a:endParaRPr>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lang="en-US">
                          <a:latin typeface="Cambria"/>
                          <a:ea typeface="Cambria"/>
                          <a:cs typeface="Cambria"/>
                          <a:sym typeface="Cambria"/>
                        </a:rPr>
                        <a:t>- Ensured a stable wireless connection &amp; steady connectivity</a:t>
                      </a:r>
                      <a:endParaRPr>
                        <a:latin typeface="Cambria"/>
                        <a:ea typeface="Cambria"/>
                        <a:cs typeface="Cambria"/>
                        <a:sym typeface="Cambria"/>
                      </a:endParaRPr>
                    </a:p>
                    <a:p>
                      <a:pPr indent="0" lvl="0" marL="0" marR="0" rtl="0" algn="l">
                        <a:lnSpc>
                          <a:spcPct val="115000"/>
                        </a:lnSpc>
                        <a:spcBef>
                          <a:spcPts val="1000"/>
                        </a:spcBef>
                        <a:spcAft>
                          <a:spcPts val="1000"/>
                        </a:spcAft>
                        <a:buClr>
                          <a:srgbClr val="000000"/>
                        </a:buClr>
                        <a:buSzPts val="1400"/>
                        <a:buFont typeface="Arial"/>
                        <a:buNone/>
                      </a:pPr>
                      <a:r>
                        <a:rPr lang="en-US" sz="1400">
                          <a:latin typeface="Cambria"/>
                          <a:ea typeface="Cambria"/>
                          <a:cs typeface="Cambria"/>
                          <a:sym typeface="Cambria"/>
                        </a:rPr>
                        <a:t>- </a:t>
                      </a:r>
                      <a:r>
                        <a:rPr lang="en-US">
                          <a:latin typeface="Cambria"/>
                          <a:ea typeface="Cambria"/>
                          <a:cs typeface="Cambria"/>
                          <a:sym typeface="Cambria"/>
                        </a:rPr>
                        <a:t>Successful communication to ESP-32 &amp; MCU via 10 GPIO pins</a:t>
                      </a:r>
                      <a:endParaRPr sz="1400" u="none" cap="none" strike="noStrike"/>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400"/>
                        <a:buFont typeface="Arial"/>
                        <a:buNone/>
                      </a:pPr>
                      <a:r>
                        <a:rPr lang="en-US" sz="1400">
                          <a:latin typeface="Cambria"/>
                          <a:ea typeface="Cambria"/>
                          <a:cs typeface="Cambria"/>
                          <a:sym typeface="Cambria"/>
                        </a:rPr>
                        <a:t>- </a:t>
                      </a:r>
                      <a:r>
                        <a:rPr lang="en-US">
                          <a:latin typeface="Cambria"/>
                          <a:ea typeface="Cambria"/>
                          <a:cs typeface="Cambria"/>
                          <a:sym typeface="Cambria"/>
                        </a:rPr>
                        <a:t>Mounting PCBs and cobot onto physical apparatus</a:t>
                      </a:r>
                      <a:endParaRPr sz="1400">
                        <a:latin typeface="Cambria"/>
                        <a:ea typeface="Cambria"/>
                        <a:cs typeface="Cambria"/>
                        <a:sym typeface="Cambria"/>
                      </a:endParaRPr>
                    </a:p>
                    <a:p>
                      <a:pPr indent="0" lvl="0" marL="0" marR="0" rtl="0" algn="l">
                        <a:lnSpc>
                          <a:spcPct val="115000"/>
                        </a:lnSpc>
                        <a:spcBef>
                          <a:spcPts val="1000"/>
                        </a:spcBef>
                        <a:spcAft>
                          <a:spcPts val="0"/>
                        </a:spcAft>
                        <a:buClr>
                          <a:schemeClr val="dk1"/>
                        </a:buClr>
                        <a:buSzPts val="1400"/>
                        <a:buFont typeface="Arial"/>
                        <a:buNone/>
                      </a:pPr>
                      <a:r>
                        <a:rPr lang="en-US" sz="1400">
                          <a:latin typeface="Cambria"/>
                          <a:ea typeface="Cambria"/>
                          <a:cs typeface="Cambria"/>
                          <a:sym typeface="Cambria"/>
                        </a:rPr>
                        <a:t>- </a:t>
                      </a:r>
                      <a:r>
                        <a:rPr lang="en-US">
                          <a:latin typeface="Cambria"/>
                          <a:ea typeface="Cambria"/>
                          <a:cs typeface="Cambria"/>
                          <a:sym typeface="Cambria"/>
                        </a:rPr>
                        <a:t>Tinker with BLE connection &amp; UART communication</a:t>
                      </a:r>
                      <a:endParaRPr sz="1400">
                        <a:latin typeface="Cambria"/>
                        <a:ea typeface="Cambria"/>
                        <a:cs typeface="Cambria"/>
                        <a:sym typeface="Cambria"/>
                      </a:endParaRPr>
                    </a:p>
                    <a:p>
                      <a:pPr indent="0" lvl="0" marL="0" marR="0" rtl="0" algn="l">
                        <a:lnSpc>
                          <a:spcPct val="115000"/>
                        </a:lnSpc>
                        <a:spcBef>
                          <a:spcPts val="1000"/>
                        </a:spcBef>
                        <a:spcAft>
                          <a:spcPts val="0"/>
                        </a:spcAft>
                        <a:buClr>
                          <a:schemeClr val="dk1"/>
                        </a:buClr>
                        <a:buSzPts val="1400"/>
                        <a:buFont typeface="Arial"/>
                        <a:buNone/>
                      </a:pPr>
                      <a:r>
                        <a:rPr lang="en-US" sz="1400" u="none" cap="none" strike="noStrike">
                          <a:latin typeface="Cambria"/>
                          <a:ea typeface="Cambria"/>
                          <a:cs typeface="Cambria"/>
                          <a:sym typeface="Cambria"/>
                        </a:rPr>
                        <a:t>- Accomplish wireless communication with the </a:t>
                      </a:r>
                      <a:r>
                        <a:rPr lang="en-US">
                          <a:latin typeface="Cambria"/>
                          <a:ea typeface="Cambria"/>
                          <a:cs typeface="Cambria"/>
                          <a:sym typeface="Cambria"/>
                        </a:rPr>
                        <a:t>BLDC motors</a:t>
                      </a:r>
                      <a:endParaRPr>
                        <a:latin typeface="Cambria"/>
                        <a:ea typeface="Cambria"/>
                        <a:cs typeface="Cambria"/>
                        <a:sym typeface="Cambria"/>
                      </a:endParaRPr>
                    </a:p>
                    <a:p>
                      <a:pPr indent="0" lvl="0" marL="0" marR="0" rtl="0" algn="l">
                        <a:lnSpc>
                          <a:spcPct val="115000"/>
                        </a:lnSpc>
                        <a:spcBef>
                          <a:spcPts val="1000"/>
                        </a:spcBef>
                        <a:spcAft>
                          <a:spcPts val="1000"/>
                        </a:spcAft>
                        <a:buClr>
                          <a:schemeClr val="dk1"/>
                        </a:buClr>
                        <a:buSzPts val="1400"/>
                        <a:buFont typeface="Arial"/>
                        <a:buNone/>
                      </a:pPr>
                      <a:r>
                        <a:rPr lang="en-US">
                          <a:latin typeface="Cambria"/>
                          <a:ea typeface="Cambria"/>
                          <a:cs typeface="Cambria"/>
                          <a:sym typeface="Cambria"/>
                        </a:rPr>
                        <a:t>- Power the ESP-32 via Power Supply</a:t>
                      </a:r>
                      <a:endParaRPr>
                        <a:latin typeface="Cambria"/>
                        <a:ea typeface="Cambria"/>
                        <a:cs typeface="Cambria"/>
                        <a:sym typeface="Cambria"/>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36e93a5715_1_129"/>
          <p:cNvSpPr txBox="1"/>
          <p:nvPr>
            <p:ph type="title"/>
          </p:nvPr>
        </p:nvSpPr>
        <p:spPr>
          <a:xfrm>
            <a:off x="457200" y="673110"/>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UI/Wireless Connectivity Subsystem</a:t>
            </a:r>
            <a:endParaRPr/>
          </a:p>
          <a:p>
            <a:pPr indent="0" lvl="0" marL="0" rtl="0" algn="ctr">
              <a:lnSpc>
                <a:spcPct val="115000"/>
              </a:lnSpc>
              <a:spcBef>
                <a:spcPts val="0"/>
              </a:spcBef>
              <a:spcAft>
                <a:spcPts val="0"/>
              </a:spcAft>
              <a:buClr>
                <a:schemeClr val="dk1"/>
              </a:buClr>
              <a:buSzPts val="1000"/>
              <a:buFont typeface="Arial"/>
              <a:buNone/>
            </a:pPr>
            <a:r>
              <a:rPr lang="en-US" sz="1700"/>
              <a:t>Jaishil Shah</a:t>
            </a:r>
            <a:endParaRPr sz="3000"/>
          </a:p>
        </p:txBody>
      </p:sp>
      <p:pic>
        <p:nvPicPr>
          <p:cNvPr id="225" name="Google Shape;225;g336e93a5715_1_129"/>
          <p:cNvPicPr preferRelativeResize="0"/>
          <p:nvPr/>
        </p:nvPicPr>
        <p:blipFill rotWithShape="1">
          <a:blip r:embed="rId3">
            <a:alphaModFix/>
          </a:blip>
          <a:srcRect b="17945" l="13475" r="9035" t="0"/>
          <a:stretch/>
        </p:blipFill>
        <p:spPr>
          <a:xfrm rot="-5400000">
            <a:off x="2574875" y="1094487"/>
            <a:ext cx="2039101" cy="2879002"/>
          </a:xfrm>
          <a:prstGeom prst="rect">
            <a:avLst/>
          </a:prstGeom>
          <a:noFill/>
          <a:ln>
            <a:noFill/>
          </a:ln>
        </p:spPr>
      </p:pic>
      <p:pic>
        <p:nvPicPr>
          <p:cNvPr id="226" name="Google Shape;226;g336e93a5715_1_129"/>
          <p:cNvPicPr preferRelativeResize="0"/>
          <p:nvPr/>
        </p:nvPicPr>
        <p:blipFill>
          <a:blip r:embed="rId4">
            <a:alphaModFix/>
          </a:blip>
          <a:stretch>
            <a:fillRect/>
          </a:stretch>
        </p:blipFill>
        <p:spPr>
          <a:xfrm>
            <a:off x="771800" y="1514425"/>
            <a:ext cx="937926" cy="2039127"/>
          </a:xfrm>
          <a:prstGeom prst="rect">
            <a:avLst/>
          </a:prstGeom>
          <a:noFill/>
          <a:ln>
            <a:noFill/>
          </a:ln>
        </p:spPr>
      </p:pic>
      <p:pic>
        <p:nvPicPr>
          <p:cNvPr id="227" name="Google Shape;227;g336e93a5715_1_129"/>
          <p:cNvPicPr preferRelativeResize="0"/>
          <p:nvPr/>
        </p:nvPicPr>
        <p:blipFill>
          <a:blip r:embed="rId5">
            <a:alphaModFix/>
          </a:blip>
          <a:stretch>
            <a:fillRect/>
          </a:stretch>
        </p:blipFill>
        <p:spPr>
          <a:xfrm>
            <a:off x="5783528" y="1455928"/>
            <a:ext cx="2836175" cy="3202875"/>
          </a:xfrm>
          <a:prstGeom prst="rect">
            <a:avLst/>
          </a:prstGeom>
          <a:noFill/>
          <a:ln>
            <a:noFill/>
          </a:ln>
        </p:spPr>
      </p:pic>
      <p:pic>
        <p:nvPicPr>
          <p:cNvPr id="228" name="Google Shape;228;g336e93a5715_1_129"/>
          <p:cNvPicPr preferRelativeResize="0"/>
          <p:nvPr/>
        </p:nvPicPr>
        <p:blipFill>
          <a:blip r:embed="rId6">
            <a:alphaModFix/>
          </a:blip>
          <a:stretch>
            <a:fillRect/>
          </a:stretch>
        </p:blipFill>
        <p:spPr>
          <a:xfrm>
            <a:off x="530472" y="3792171"/>
            <a:ext cx="2141199" cy="1078951"/>
          </a:xfrm>
          <a:prstGeom prst="rect">
            <a:avLst/>
          </a:prstGeom>
          <a:noFill/>
          <a:ln>
            <a:noFill/>
          </a:ln>
        </p:spPr>
      </p:pic>
      <p:pic>
        <p:nvPicPr>
          <p:cNvPr id="229" name="Google Shape;229;g336e93a5715_1_129"/>
          <p:cNvPicPr preferRelativeResize="0"/>
          <p:nvPr/>
        </p:nvPicPr>
        <p:blipFill>
          <a:blip r:embed="rId7">
            <a:alphaModFix/>
          </a:blip>
          <a:stretch>
            <a:fillRect/>
          </a:stretch>
        </p:blipFill>
        <p:spPr>
          <a:xfrm>
            <a:off x="3326775" y="3792175"/>
            <a:ext cx="1958948" cy="1078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8"/>
          <p:cNvSpPr txBox="1"/>
          <p:nvPr>
            <p:ph type="title"/>
          </p:nvPr>
        </p:nvSpPr>
        <p:spPr>
          <a:xfrm>
            <a:off x="2074125" y="148060"/>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Validation Plan</a:t>
            </a:r>
            <a:endParaRPr sz="3000"/>
          </a:p>
        </p:txBody>
      </p:sp>
      <p:pic>
        <p:nvPicPr>
          <p:cNvPr id="235" name="Google Shape;235;p8"/>
          <p:cNvPicPr preferRelativeResize="0"/>
          <p:nvPr/>
        </p:nvPicPr>
        <p:blipFill>
          <a:blip r:embed="rId3">
            <a:alphaModFix/>
          </a:blip>
          <a:stretch>
            <a:fillRect/>
          </a:stretch>
        </p:blipFill>
        <p:spPr>
          <a:xfrm>
            <a:off x="1359225" y="622574"/>
            <a:ext cx="6309274" cy="446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3370050adf2_0_10"/>
          <p:cNvPicPr preferRelativeResize="0"/>
          <p:nvPr/>
        </p:nvPicPr>
        <p:blipFill>
          <a:blip r:embed="rId3">
            <a:alphaModFix/>
          </a:blip>
          <a:stretch>
            <a:fillRect/>
          </a:stretch>
        </p:blipFill>
        <p:spPr>
          <a:xfrm>
            <a:off x="1495413" y="825575"/>
            <a:ext cx="6153176" cy="4136750"/>
          </a:xfrm>
          <a:prstGeom prst="rect">
            <a:avLst/>
          </a:prstGeom>
          <a:noFill/>
          <a:ln>
            <a:noFill/>
          </a:ln>
        </p:spPr>
      </p:pic>
      <p:sp>
        <p:nvSpPr>
          <p:cNvPr id="241" name="Google Shape;241;g3370050adf2_0_10"/>
          <p:cNvSpPr txBox="1"/>
          <p:nvPr>
            <p:ph type="title"/>
          </p:nvPr>
        </p:nvSpPr>
        <p:spPr>
          <a:xfrm>
            <a:off x="2074125" y="148060"/>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Execution Plan</a:t>
            </a:r>
            <a:endParaRPr sz="3000"/>
          </a:p>
        </p:txBody>
      </p:sp>
      <p:pic>
        <p:nvPicPr>
          <p:cNvPr id="242" name="Google Shape;242;g3370050adf2_0_10"/>
          <p:cNvPicPr preferRelativeResize="0"/>
          <p:nvPr/>
        </p:nvPicPr>
        <p:blipFill>
          <a:blip r:embed="rId4">
            <a:alphaModFix/>
          </a:blip>
          <a:stretch>
            <a:fillRect/>
          </a:stretch>
        </p:blipFill>
        <p:spPr>
          <a:xfrm>
            <a:off x="0" y="750754"/>
            <a:ext cx="9144003" cy="43889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9"/>
          <p:cNvSpPr txBox="1"/>
          <p:nvPr>
            <p:ph idx="1" type="body"/>
          </p:nvPr>
        </p:nvSpPr>
        <p:spPr>
          <a:xfrm>
            <a:off x="1485900" y="1206409"/>
            <a:ext cx="6172200" cy="3057900"/>
          </a:xfrm>
          <a:prstGeom prst="rect">
            <a:avLst/>
          </a:prstGeom>
          <a:noFill/>
          <a:ln>
            <a:noFill/>
          </a:ln>
        </p:spPr>
        <p:txBody>
          <a:bodyPr anchorCtr="0" anchor="t" bIns="34275" lIns="68575" spcFirstLastPara="1" rIns="68575" wrap="square" tIns="34275">
            <a:normAutofit/>
          </a:bodyPr>
          <a:lstStyle/>
          <a:p>
            <a:pPr indent="0" lvl="0" marL="0" rtl="0" algn="l">
              <a:spcBef>
                <a:spcPts val="300"/>
              </a:spcBef>
              <a:spcAft>
                <a:spcPts val="0"/>
              </a:spcAft>
              <a:buClr>
                <a:schemeClr val="dk1"/>
              </a:buClr>
              <a:buSzPts val="2400"/>
              <a:buNone/>
            </a:pPr>
            <a:r>
              <a:t/>
            </a:r>
            <a:endParaRPr b="1"/>
          </a:p>
          <a:p>
            <a:pPr indent="0" lvl="0" marL="0" rtl="0" algn="l">
              <a:spcBef>
                <a:spcPts val="300"/>
              </a:spcBef>
              <a:spcAft>
                <a:spcPts val="0"/>
              </a:spcAft>
              <a:buClr>
                <a:schemeClr val="dk1"/>
              </a:buClr>
              <a:buSzPts val="2400"/>
              <a:buNone/>
            </a:pPr>
            <a:r>
              <a:t/>
            </a:r>
            <a:endParaRPr b="1"/>
          </a:p>
          <a:p>
            <a:pPr indent="0" lvl="0" marL="0" rtl="0" algn="ctr">
              <a:spcBef>
                <a:spcPts val="300"/>
              </a:spcBef>
              <a:spcAft>
                <a:spcPts val="0"/>
              </a:spcAft>
              <a:buClr>
                <a:schemeClr val="dk1"/>
              </a:buClr>
              <a:buSzPts val="2400"/>
              <a:buNone/>
            </a:pPr>
            <a:r>
              <a:t/>
            </a:r>
            <a:endParaRPr b="1"/>
          </a:p>
          <a:p>
            <a:pPr indent="0" lvl="0" marL="0" rtl="0" algn="ctr">
              <a:spcBef>
                <a:spcPts val="300"/>
              </a:spcBef>
              <a:spcAft>
                <a:spcPts val="0"/>
              </a:spcAft>
              <a:buClr>
                <a:schemeClr val="dk1"/>
              </a:buClr>
              <a:buSzPts val="2400"/>
              <a:buNone/>
            </a:pPr>
            <a:r>
              <a:rPr b="1" lang="en-US"/>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336e93a5715_1_6"/>
          <p:cNvSpPr txBox="1"/>
          <p:nvPr>
            <p:ph idx="1" type="body"/>
          </p:nvPr>
        </p:nvSpPr>
        <p:spPr>
          <a:xfrm>
            <a:off x="457200" y="1283845"/>
            <a:ext cx="8229600" cy="3478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sz="2000"/>
              <a:t>Problem statement:</a:t>
            </a:r>
            <a:r>
              <a:rPr lang="en-US" sz="2700"/>
              <a:t> </a:t>
            </a:r>
            <a:endParaRPr/>
          </a:p>
          <a:p>
            <a:pPr indent="-349250" lvl="0" marL="342900" rtl="0" algn="l">
              <a:lnSpc>
                <a:spcPct val="100000"/>
              </a:lnSpc>
              <a:spcBef>
                <a:spcPts val="0"/>
              </a:spcBef>
              <a:spcAft>
                <a:spcPts val="0"/>
              </a:spcAft>
              <a:buSzPts val="1700"/>
              <a:buFont typeface="Calibri"/>
              <a:buChar char="-"/>
            </a:pPr>
            <a:r>
              <a:rPr lang="en-US" sz="1700"/>
              <a:t>Factory settings pose dangerous environments to human workers through the exposure to heavy machinery, tight spaces, and repetitive workloads. These hazards increase chance of injury and worker burnout. We need to implement collaborative robots (Cobots) to improve worker conditions.</a:t>
            </a:r>
            <a:endParaRPr sz="1700"/>
          </a:p>
        </p:txBody>
      </p:sp>
      <p:pic>
        <p:nvPicPr>
          <p:cNvPr id="66" name="Google Shape;66;g336e93a5715_1_6"/>
          <p:cNvPicPr preferRelativeResize="0"/>
          <p:nvPr/>
        </p:nvPicPr>
        <p:blipFill rotWithShape="1">
          <a:blip r:embed="rId3">
            <a:alphaModFix/>
          </a:blip>
          <a:srcRect b="0" l="0" r="0" t="0"/>
          <a:stretch/>
        </p:blipFill>
        <p:spPr>
          <a:xfrm>
            <a:off x="6236481" y="3104397"/>
            <a:ext cx="1464865" cy="766108"/>
          </a:xfrm>
          <a:prstGeom prst="rect">
            <a:avLst/>
          </a:prstGeom>
          <a:noFill/>
          <a:ln>
            <a:noFill/>
          </a:ln>
          <a:effectLst>
            <a:outerShdw blurRad="292100" rotWithShape="0" algn="tl" dir="2700000" dist="139700">
              <a:srgbClr val="333333">
                <a:alpha val="64709"/>
              </a:srgbClr>
            </a:outerShdw>
          </a:effectLst>
        </p:spPr>
      </p:pic>
      <p:pic>
        <p:nvPicPr>
          <p:cNvPr descr="injury in the manufacturing industry ..." id="67" name="Google Shape;67;g336e93a5715_1_6"/>
          <p:cNvPicPr preferRelativeResize="0"/>
          <p:nvPr/>
        </p:nvPicPr>
        <p:blipFill rotWithShape="1">
          <a:blip r:embed="rId4">
            <a:alphaModFix/>
          </a:blip>
          <a:srcRect b="0" l="0" r="0" t="0"/>
          <a:stretch/>
        </p:blipFill>
        <p:spPr>
          <a:xfrm>
            <a:off x="1442667" y="3175022"/>
            <a:ext cx="1007980" cy="670764"/>
          </a:xfrm>
          <a:prstGeom prst="rect">
            <a:avLst/>
          </a:prstGeom>
          <a:noFill/>
          <a:ln>
            <a:noFill/>
          </a:ln>
          <a:effectLst>
            <a:outerShdw blurRad="292100" rotWithShape="0" algn="tl" dir="2700000" dist="139700">
              <a:srgbClr val="333333">
                <a:alpha val="64709"/>
              </a:srgbClr>
            </a:outerShdw>
          </a:effectLst>
        </p:spPr>
      </p:pic>
      <p:pic>
        <p:nvPicPr>
          <p:cNvPr descr="More workers find a four-day workweek ..." id="68" name="Google Shape;68;g336e93a5715_1_6"/>
          <p:cNvPicPr preferRelativeResize="0"/>
          <p:nvPr/>
        </p:nvPicPr>
        <p:blipFill rotWithShape="1">
          <a:blip r:embed="rId5">
            <a:alphaModFix/>
          </a:blip>
          <a:srcRect b="0" l="0" r="0" t="0"/>
          <a:stretch/>
        </p:blipFill>
        <p:spPr>
          <a:xfrm>
            <a:off x="3428263" y="3175022"/>
            <a:ext cx="1007979" cy="670764"/>
          </a:xfrm>
          <a:prstGeom prst="rect">
            <a:avLst/>
          </a:prstGeom>
          <a:noFill/>
          <a:ln>
            <a:noFill/>
          </a:ln>
          <a:effectLst>
            <a:outerShdw blurRad="292100" rotWithShape="0" algn="tl" dir="2700000" dist="139700">
              <a:srgbClr val="333333">
                <a:alpha val="64709"/>
              </a:srgbClr>
            </a:outerShdw>
          </a:effectLst>
        </p:spPr>
      </p:pic>
      <p:sp>
        <p:nvSpPr>
          <p:cNvPr id="69" name="Google Shape;69;g336e93a5715_1_6"/>
          <p:cNvSpPr txBox="1"/>
          <p:nvPr/>
        </p:nvSpPr>
        <p:spPr>
          <a:xfrm>
            <a:off x="1120129" y="4083595"/>
            <a:ext cx="3798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Human Injury &amp; Burnout in Warehouses</a:t>
            </a:r>
            <a:endParaRPr b="0" i="0" sz="1400" u="none" cap="none" strike="noStrike">
              <a:solidFill>
                <a:srgbClr val="000000"/>
              </a:solidFill>
              <a:latin typeface="Arial"/>
              <a:ea typeface="Arial"/>
              <a:cs typeface="Arial"/>
              <a:sym typeface="Arial"/>
            </a:endParaRPr>
          </a:p>
        </p:txBody>
      </p:sp>
      <p:sp>
        <p:nvSpPr>
          <p:cNvPr id="70" name="Google Shape;70;g336e93a5715_1_6"/>
          <p:cNvSpPr txBox="1"/>
          <p:nvPr/>
        </p:nvSpPr>
        <p:spPr>
          <a:xfrm>
            <a:off x="6161502" y="4054236"/>
            <a:ext cx="1632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Cobot Solution</a:t>
            </a:r>
            <a:endParaRPr b="0" i="0" sz="1400" u="none" cap="none" strike="noStrike">
              <a:solidFill>
                <a:srgbClr val="000000"/>
              </a:solidFill>
              <a:latin typeface="Arial"/>
              <a:ea typeface="Arial"/>
              <a:cs typeface="Arial"/>
              <a:sym typeface="Arial"/>
            </a:endParaRPr>
          </a:p>
        </p:txBody>
      </p:sp>
      <p:sp>
        <p:nvSpPr>
          <p:cNvPr id="71" name="Google Shape;71;g336e93a5715_1_6"/>
          <p:cNvSpPr txBox="1"/>
          <p:nvPr>
            <p:ph type="title"/>
          </p:nvPr>
        </p:nvSpPr>
        <p:spPr>
          <a:xfrm>
            <a:off x="609625" y="783751"/>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Bin Picking ..." id="76" name="Google Shape;76;g336e93a5715_1_16"/>
          <p:cNvPicPr preferRelativeResize="0"/>
          <p:nvPr/>
        </p:nvPicPr>
        <p:blipFill rotWithShape="1">
          <a:blip r:embed="rId3">
            <a:alphaModFix/>
          </a:blip>
          <a:srcRect b="0" l="0" r="0" t="0"/>
          <a:stretch/>
        </p:blipFill>
        <p:spPr>
          <a:xfrm>
            <a:off x="3971751" y="2978282"/>
            <a:ext cx="900526" cy="747897"/>
          </a:xfrm>
          <a:prstGeom prst="rect">
            <a:avLst/>
          </a:prstGeom>
          <a:noFill/>
          <a:ln>
            <a:noFill/>
          </a:ln>
          <a:effectLst>
            <a:outerShdw blurRad="292100" rotWithShape="0" algn="tl" dir="2700000" dist="139700">
              <a:srgbClr val="333333">
                <a:alpha val="64709"/>
              </a:srgbClr>
            </a:outerShdw>
          </a:effectLst>
        </p:spPr>
      </p:pic>
      <p:pic>
        <p:nvPicPr>
          <p:cNvPr descr="How to Pick the Right Gripper for Your ..." id="77" name="Google Shape;77;g336e93a5715_1_16"/>
          <p:cNvPicPr preferRelativeResize="0"/>
          <p:nvPr/>
        </p:nvPicPr>
        <p:blipFill rotWithShape="1">
          <a:blip r:embed="rId4">
            <a:alphaModFix/>
          </a:blip>
          <a:srcRect b="0" l="0" r="0" t="0"/>
          <a:stretch/>
        </p:blipFill>
        <p:spPr>
          <a:xfrm>
            <a:off x="6217255" y="2981371"/>
            <a:ext cx="1379024" cy="707872"/>
          </a:xfrm>
          <a:prstGeom prst="rect">
            <a:avLst/>
          </a:prstGeom>
          <a:noFill/>
          <a:ln>
            <a:noFill/>
          </a:ln>
          <a:effectLst>
            <a:outerShdw blurRad="292100" rotWithShape="0" algn="tl" dir="2700000" dist="139700">
              <a:srgbClr val="333333">
                <a:alpha val="64709"/>
              </a:srgbClr>
            </a:outerShdw>
          </a:effectLst>
        </p:spPr>
      </p:pic>
      <p:pic>
        <p:nvPicPr>
          <p:cNvPr descr="Industrial Robot for Pick and Place ..." id="78" name="Google Shape;78;g336e93a5715_1_16"/>
          <p:cNvPicPr preferRelativeResize="0"/>
          <p:nvPr/>
        </p:nvPicPr>
        <p:blipFill rotWithShape="1">
          <a:blip r:embed="rId5">
            <a:alphaModFix/>
          </a:blip>
          <a:srcRect b="0" l="0" r="0" t="0"/>
          <a:stretch/>
        </p:blipFill>
        <p:spPr>
          <a:xfrm>
            <a:off x="1308486" y="3083942"/>
            <a:ext cx="1093757" cy="729644"/>
          </a:xfrm>
          <a:prstGeom prst="rect">
            <a:avLst/>
          </a:prstGeom>
          <a:noFill/>
          <a:ln>
            <a:noFill/>
          </a:ln>
          <a:effectLst>
            <a:outerShdw blurRad="292100" rotWithShape="0" algn="tl" dir="2700000" dist="139700">
              <a:srgbClr val="333333">
                <a:alpha val="64709"/>
              </a:srgbClr>
            </a:outerShdw>
          </a:effectLst>
        </p:spPr>
      </p:pic>
      <p:sp>
        <p:nvSpPr>
          <p:cNvPr id="79" name="Google Shape;79;g336e93a5715_1_16"/>
          <p:cNvSpPr txBox="1"/>
          <p:nvPr/>
        </p:nvSpPr>
        <p:spPr>
          <a:xfrm>
            <a:off x="1079884" y="4174085"/>
            <a:ext cx="18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Repetitive Tasks</a:t>
            </a:r>
            <a:endParaRPr b="0" i="0" sz="1400" u="none" cap="none" strike="noStrike">
              <a:solidFill>
                <a:srgbClr val="000000"/>
              </a:solidFill>
              <a:latin typeface="Arial"/>
              <a:ea typeface="Arial"/>
              <a:cs typeface="Arial"/>
              <a:sym typeface="Arial"/>
            </a:endParaRPr>
          </a:p>
        </p:txBody>
      </p:sp>
      <p:sp>
        <p:nvSpPr>
          <p:cNvPr id="80" name="Google Shape;80;g336e93a5715_1_16"/>
          <p:cNvSpPr txBox="1"/>
          <p:nvPr>
            <p:ph idx="1" type="body"/>
          </p:nvPr>
        </p:nvSpPr>
        <p:spPr>
          <a:xfrm>
            <a:off x="546450" y="1295825"/>
            <a:ext cx="8229600" cy="3057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00"/>
              </a:spcBef>
              <a:spcAft>
                <a:spcPts val="0"/>
              </a:spcAft>
              <a:buSzPts val="1800"/>
              <a:buNone/>
            </a:pPr>
            <a:r>
              <a:rPr b="1" lang="en-US" sz="2000"/>
              <a:t>Solution proposal: </a:t>
            </a:r>
            <a:endParaRPr/>
          </a:p>
          <a:p>
            <a:pPr indent="-336550" lvl="0" marL="342900" rtl="0" algn="l">
              <a:lnSpc>
                <a:spcPct val="100000"/>
              </a:lnSpc>
              <a:spcBef>
                <a:spcPts val="400"/>
              </a:spcBef>
              <a:spcAft>
                <a:spcPts val="0"/>
              </a:spcAft>
              <a:buSzPts val="1700"/>
              <a:buFont typeface="Calibri"/>
              <a:buChar char="-"/>
            </a:pPr>
            <a:r>
              <a:rPr lang="en-US" sz="1700"/>
              <a:t>Develop a Cobot that can integrate into a factory environment to reduce human injury, worker burnout, and increase productivity in repetitive tasks. The Cobot shall be able to lift (1-2 lbs) and be placed into tight environments and controlled wirelessly through mobile app.</a:t>
            </a:r>
            <a:endParaRPr sz="1700"/>
          </a:p>
        </p:txBody>
      </p:sp>
      <p:sp>
        <p:nvSpPr>
          <p:cNvPr id="81" name="Google Shape;81;g336e93a5715_1_16"/>
          <p:cNvSpPr txBox="1"/>
          <p:nvPr/>
        </p:nvSpPr>
        <p:spPr>
          <a:xfrm>
            <a:off x="3783813" y="4174079"/>
            <a:ext cx="132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1-2 lbs. Load</a:t>
            </a:r>
            <a:endParaRPr b="0" i="0" sz="1400" u="none" cap="none" strike="noStrike">
              <a:solidFill>
                <a:srgbClr val="000000"/>
              </a:solidFill>
              <a:latin typeface="Arial"/>
              <a:ea typeface="Arial"/>
              <a:cs typeface="Arial"/>
              <a:sym typeface="Arial"/>
            </a:endParaRPr>
          </a:p>
        </p:txBody>
      </p:sp>
      <p:sp>
        <p:nvSpPr>
          <p:cNvPr id="82" name="Google Shape;82;g336e93a5715_1_16"/>
          <p:cNvSpPr txBox="1"/>
          <p:nvPr/>
        </p:nvSpPr>
        <p:spPr>
          <a:xfrm>
            <a:off x="6144527" y="4135892"/>
            <a:ext cx="15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Precise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Control</a:t>
            </a:r>
            <a:endParaRPr b="0" i="0" sz="1400" u="none" cap="none" strike="noStrike">
              <a:solidFill>
                <a:srgbClr val="000000"/>
              </a:solidFill>
              <a:latin typeface="Arial"/>
              <a:ea typeface="Arial"/>
              <a:cs typeface="Arial"/>
              <a:sym typeface="Arial"/>
            </a:endParaRPr>
          </a:p>
        </p:txBody>
      </p:sp>
      <p:sp>
        <p:nvSpPr>
          <p:cNvPr id="83" name="Google Shape;83;g336e93a5715_1_16"/>
          <p:cNvSpPr txBox="1"/>
          <p:nvPr>
            <p:ph type="title"/>
          </p:nvPr>
        </p:nvSpPr>
        <p:spPr>
          <a:xfrm>
            <a:off x="609625" y="783751"/>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A diagram of a factory automation system&#10;&#10;Description automatically generated" id="88" name="Google Shape;88;g336e93a5715_1_27"/>
          <p:cNvPicPr preferRelativeResize="0"/>
          <p:nvPr/>
        </p:nvPicPr>
        <p:blipFill rotWithShape="1">
          <a:blip r:embed="rId3">
            <a:alphaModFix/>
          </a:blip>
          <a:srcRect b="0" l="0" r="0" t="0"/>
          <a:stretch/>
        </p:blipFill>
        <p:spPr>
          <a:xfrm>
            <a:off x="2455887" y="1453308"/>
            <a:ext cx="4395448" cy="2541678"/>
          </a:xfrm>
          <a:prstGeom prst="rect">
            <a:avLst/>
          </a:prstGeom>
          <a:noFill/>
          <a:ln>
            <a:noFill/>
          </a:ln>
          <a:effectLst>
            <a:outerShdw blurRad="292100" rotWithShape="0" algn="tl" dir="2700000" dist="139700">
              <a:srgbClr val="333333">
                <a:alpha val="64709"/>
              </a:srgbClr>
            </a:outerShdw>
          </a:effectLst>
        </p:spPr>
      </p:pic>
      <p:sp>
        <p:nvSpPr>
          <p:cNvPr id="89" name="Google Shape;89;g336e93a5715_1_27"/>
          <p:cNvSpPr txBox="1"/>
          <p:nvPr/>
        </p:nvSpPr>
        <p:spPr>
          <a:xfrm>
            <a:off x="1031262" y="4237745"/>
            <a:ext cx="7081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Subsystem Diagram Color: </a:t>
            </a:r>
            <a:r>
              <a:rPr b="1" i="0" lang="en-US" sz="1400" u="none" cap="none" strike="noStrike">
                <a:solidFill>
                  <a:schemeClr val="dk1"/>
                </a:solidFill>
                <a:highlight>
                  <a:srgbClr val="54C45E"/>
                </a:highlight>
                <a:latin typeface="Arial"/>
                <a:ea typeface="Arial"/>
                <a:cs typeface="Arial"/>
                <a:sym typeface="Arial"/>
              </a:rPr>
              <a:t>Power</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E81313"/>
                </a:highlight>
                <a:latin typeface="Arial"/>
                <a:ea typeface="Arial"/>
                <a:cs typeface="Arial"/>
                <a:sym typeface="Arial"/>
              </a:rPr>
              <a:t>MCU/Connectivity</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6DB1FF"/>
                </a:highlight>
                <a:latin typeface="Arial"/>
                <a:ea typeface="Arial"/>
                <a:cs typeface="Arial"/>
                <a:sym typeface="Arial"/>
              </a:rPr>
              <a:t>Mobile App</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FCFCCA"/>
                </a:highlight>
                <a:latin typeface="Arial"/>
                <a:ea typeface="Arial"/>
                <a:cs typeface="Arial"/>
                <a:sym typeface="Arial"/>
              </a:rPr>
              <a:t>Motor Control</a:t>
            </a:r>
            <a:endParaRPr b="0" i="0" sz="1400" u="none" cap="none" strike="noStrike">
              <a:solidFill>
                <a:schemeClr val="dk1"/>
              </a:solidFill>
              <a:latin typeface="Arial"/>
              <a:ea typeface="Arial"/>
              <a:cs typeface="Arial"/>
              <a:sym typeface="Arial"/>
            </a:endParaRPr>
          </a:p>
        </p:txBody>
      </p:sp>
      <p:sp>
        <p:nvSpPr>
          <p:cNvPr id="90" name="Google Shape;90;g336e93a5715_1_27"/>
          <p:cNvSpPr txBox="1"/>
          <p:nvPr>
            <p:ph type="title"/>
          </p:nvPr>
        </p:nvSpPr>
        <p:spPr>
          <a:xfrm>
            <a:off x="457200" y="739445"/>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00"/>
              <a:buFont typeface="Arial"/>
              <a:buNone/>
            </a:pPr>
            <a:r>
              <a:rPr lang="en-US"/>
              <a:t>Project/Subsystem Overview </a:t>
            </a:r>
            <a:endParaRPr/>
          </a:p>
        </p:txBody>
      </p:sp>
      <p:sp>
        <p:nvSpPr>
          <p:cNvPr id="91" name="Google Shape;91;g336e93a5715_1_27"/>
          <p:cNvSpPr txBox="1"/>
          <p:nvPr/>
        </p:nvSpPr>
        <p:spPr>
          <a:xfrm>
            <a:off x="5699100" y="3366575"/>
            <a:ext cx="9096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54C45E"/>
                </a:highlight>
                <a:latin typeface="Arial"/>
                <a:ea typeface="Arial"/>
                <a:cs typeface="Arial"/>
                <a:sym typeface="Arial"/>
              </a:rPr>
              <a:t>Emily</a:t>
            </a:r>
            <a:endParaRPr b="1" i="0" sz="2000" u="none" cap="none" strike="noStrike">
              <a:solidFill>
                <a:schemeClr val="dk1"/>
              </a:solidFill>
              <a:highlight>
                <a:srgbClr val="54C45E"/>
              </a:highlight>
              <a:latin typeface="Arial"/>
              <a:ea typeface="Arial"/>
              <a:cs typeface="Arial"/>
              <a:sym typeface="Arial"/>
            </a:endParaRPr>
          </a:p>
        </p:txBody>
      </p:sp>
      <p:sp>
        <p:nvSpPr>
          <p:cNvPr id="92" name="Google Shape;92;g336e93a5715_1_27"/>
          <p:cNvSpPr txBox="1"/>
          <p:nvPr/>
        </p:nvSpPr>
        <p:spPr>
          <a:xfrm>
            <a:off x="1319200" y="2083744"/>
            <a:ext cx="10077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6DB1FF"/>
                </a:highlight>
                <a:latin typeface="Arial"/>
                <a:ea typeface="Arial"/>
                <a:cs typeface="Arial"/>
                <a:sym typeface="Arial"/>
              </a:rPr>
              <a:t>Jaishil</a:t>
            </a:r>
            <a:endParaRPr b="1" i="0" sz="2000" u="none" cap="none" strike="noStrike">
              <a:solidFill>
                <a:schemeClr val="dk1"/>
              </a:solidFill>
              <a:highlight>
                <a:srgbClr val="6DB1FF"/>
              </a:highlight>
              <a:latin typeface="Arial"/>
              <a:ea typeface="Arial"/>
              <a:cs typeface="Arial"/>
              <a:sym typeface="Arial"/>
            </a:endParaRPr>
          </a:p>
        </p:txBody>
      </p:sp>
      <p:sp>
        <p:nvSpPr>
          <p:cNvPr id="93" name="Google Shape;93;g336e93a5715_1_27"/>
          <p:cNvSpPr txBox="1"/>
          <p:nvPr/>
        </p:nvSpPr>
        <p:spPr>
          <a:xfrm>
            <a:off x="2326900" y="1629044"/>
            <a:ext cx="10077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E81313"/>
                </a:highlight>
                <a:latin typeface="Arial"/>
                <a:ea typeface="Arial"/>
                <a:cs typeface="Arial"/>
                <a:sym typeface="Arial"/>
              </a:rPr>
              <a:t>Adrian</a:t>
            </a:r>
            <a:endParaRPr b="1" i="0" sz="2000" u="none" cap="none" strike="noStrike">
              <a:solidFill>
                <a:schemeClr val="dk1"/>
              </a:solidFill>
              <a:highlight>
                <a:srgbClr val="E81313"/>
              </a:highlight>
              <a:latin typeface="Arial"/>
              <a:ea typeface="Arial"/>
              <a:cs typeface="Arial"/>
              <a:sym typeface="Arial"/>
            </a:endParaRPr>
          </a:p>
        </p:txBody>
      </p:sp>
      <p:sp>
        <p:nvSpPr>
          <p:cNvPr id="94" name="Google Shape;94;g336e93a5715_1_27"/>
          <p:cNvSpPr txBox="1"/>
          <p:nvPr/>
        </p:nvSpPr>
        <p:spPr>
          <a:xfrm>
            <a:off x="6758475" y="1864000"/>
            <a:ext cx="9096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FCFCCA"/>
                </a:highlight>
                <a:latin typeface="Arial"/>
                <a:ea typeface="Arial"/>
                <a:cs typeface="Arial"/>
                <a:sym typeface="Arial"/>
              </a:rPr>
              <a:t>Ethan</a:t>
            </a:r>
            <a:endParaRPr b="1" i="0" sz="2000" u="none" cap="none" strike="noStrike">
              <a:solidFill>
                <a:schemeClr val="dk1"/>
              </a:solidFill>
              <a:highlight>
                <a:srgbClr val="FCFCCA"/>
              </a:highlight>
              <a:latin typeface="Arial"/>
              <a:ea typeface="Arial"/>
              <a:cs typeface="Arial"/>
              <a:sym typeface="Arial"/>
            </a:endParaRPr>
          </a:p>
        </p:txBody>
      </p:sp>
      <p:cxnSp>
        <p:nvCxnSpPr>
          <p:cNvPr id="95" name="Google Shape;95;g336e93a5715_1_27"/>
          <p:cNvCxnSpPr/>
          <p:nvPr/>
        </p:nvCxnSpPr>
        <p:spPr>
          <a:xfrm>
            <a:off x="2273050" y="2456388"/>
            <a:ext cx="295800" cy="230700"/>
          </a:xfrm>
          <a:prstGeom prst="straightConnector1">
            <a:avLst/>
          </a:prstGeom>
          <a:noFill/>
          <a:ln cap="flat" cmpd="sng" w="19050">
            <a:solidFill>
              <a:schemeClr val="dk2"/>
            </a:solidFill>
            <a:prstDash val="solid"/>
            <a:round/>
            <a:headEnd len="sm" w="sm" type="none"/>
            <a:tailEnd len="med" w="med" type="triangle"/>
          </a:ln>
        </p:spPr>
      </p:cxnSp>
      <p:cxnSp>
        <p:nvCxnSpPr>
          <p:cNvPr id="96" name="Google Shape;96;g336e93a5715_1_27"/>
          <p:cNvCxnSpPr/>
          <p:nvPr/>
        </p:nvCxnSpPr>
        <p:spPr>
          <a:xfrm>
            <a:off x="3165350" y="2052694"/>
            <a:ext cx="474900" cy="399300"/>
          </a:xfrm>
          <a:prstGeom prst="straightConnector1">
            <a:avLst/>
          </a:prstGeom>
          <a:noFill/>
          <a:ln cap="flat" cmpd="sng" w="19050">
            <a:solidFill>
              <a:schemeClr val="dk2"/>
            </a:solidFill>
            <a:prstDash val="solid"/>
            <a:round/>
            <a:headEnd len="sm" w="sm" type="none"/>
            <a:tailEnd len="med" w="med" type="triangle"/>
          </a:ln>
        </p:spPr>
      </p:cxnSp>
      <p:cxnSp>
        <p:nvCxnSpPr>
          <p:cNvPr id="97" name="Google Shape;97;g336e93a5715_1_27"/>
          <p:cNvCxnSpPr/>
          <p:nvPr/>
        </p:nvCxnSpPr>
        <p:spPr>
          <a:xfrm flipH="1">
            <a:off x="6529450" y="2247331"/>
            <a:ext cx="449400" cy="347100"/>
          </a:xfrm>
          <a:prstGeom prst="straightConnector1">
            <a:avLst/>
          </a:prstGeom>
          <a:noFill/>
          <a:ln cap="flat" cmpd="sng" w="19050">
            <a:solidFill>
              <a:schemeClr val="dk2"/>
            </a:solidFill>
            <a:prstDash val="solid"/>
            <a:round/>
            <a:headEnd len="sm" w="sm" type="none"/>
            <a:tailEnd len="med" w="med" type="triangle"/>
          </a:ln>
        </p:spPr>
      </p:cxnSp>
      <p:cxnSp>
        <p:nvCxnSpPr>
          <p:cNvPr id="98" name="Google Shape;98;g336e93a5715_1_27"/>
          <p:cNvCxnSpPr/>
          <p:nvPr/>
        </p:nvCxnSpPr>
        <p:spPr>
          <a:xfrm flipH="1">
            <a:off x="5200925" y="3624975"/>
            <a:ext cx="589500" cy="1212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336e93a5715_1_41"/>
          <p:cNvSpPr txBox="1"/>
          <p:nvPr>
            <p:ph type="title"/>
          </p:nvPr>
        </p:nvSpPr>
        <p:spPr>
          <a:xfrm>
            <a:off x="457200" y="711076"/>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grpSp>
        <p:nvGrpSpPr>
          <p:cNvPr id="104" name="Google Shape;104;g336e93a5715_1_41"/>
          <p:cNvGrpSpPr/>
          <p:nvPr/>
        </p:nvGrpSpPr>
        <p:grpSpPr>
          <a:xfrm>
            <a:off x="422100" y="2281481"/>
            <a:ext cx="8299800" cy="1339500"/>
            <a:chOff x="457200" y="2987550"/>
            <a:chExt cx="8299800" cy="1786000"/>
          </a:xfrm>
        </p:grpSpPr>
        <p:sp>
          <p:nvSpPr>
            <p:cNvPr id="105" name="Google Shape;105;g336e93a5715_1_41"/>
            <p:cNvSpPr/>
            <p:nvPr/>
          </p:nvSpPr>
          <p:spPr>
            <a:xfrm>
              <a:off x="457200" y="3717250"/>
              <a:ext cx="8299800" cy="38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336e93a5715_1_41"/>
            <p:cNvSpPr/>
            <p:nvPr/>
          </p:nvSpPr>
          <p:spPr>
            <a:xfrm rot="-5400000">
              <a:off x="71270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336e93a5715_1_41"/>
            <p:cNvSpPr/>
            <p:nvPr/>
          </p:nvSpPr>
          <p:spPr>
            <a:xfrm rot="5400000">
              <a:off x="2066413"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336e93a5715_1_41"/>
            <p:cNvSpPr/>
            <p:nvPr/>
          </p:nvSpPr>
          <p:spPr>
            <a:xfrm rot="-5400000">
              <a:off x="342015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336e93a5715_1_41"/>
            <p:cNvSpPr/>
            <p:nvPr/>
          </p:nvSpPr>
          <p:spPr>
            <a:xfrm rot="-5400000">
              <a:off x="6127600" y="33019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336e93a5715_1_41"/>
            <p:cNvSpPr/>
            <p:nvPr/>
          </p:nvSpPr>
          <p:spPr>
            <a:xfrm rot="5400000">
              <a:off x="4803400"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336e93a5715_1_41"/>
            <p:cNvSpPr/>
            <p:nvPr/>
          </p:nvSpPr>
          <p:spPr>
            <a:xfrm rot="5400000">
              <a:off x="7533475"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336e93a5715_1_41"/>
            <p:cNvSpPr txBox="1"/>
            <p:nvPr/>
          </p:nvSpPr>
          <p:spPr>
            <a:xfrm>
              <a:off x="457200" y="3924850"/>
              <a:ext cx="15666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#1 (Jan 15)</a:t>
              </a:r>
              <a:endParaRPr b="1" i="0" sz="1200" u="none" cap="none" strike="noStrike">
                <a:solidFill>
                  <a:schemeClr val="dk1"/>
                </a:solidFill>
                <a:latin typeface="Arial"/>
                <a:ea typeface="Arial"/>
                <a:cs typeface="Arial"/>
                <a:sym typeface="Arial"/>
              </a:endParaRPr>
            </a:p>
          </p:txBody>
        </p:sp>
        <p:sp>
          <p:nvSpPr>
            <p:cNvPr id="113" name="Google Shape;113;g336e93a5715_1_41"/>
            <p:cNvSpPr txBox="1"/>
            <p:nvPr/>
          </p:nvSpPr>
          <p:spPr>
            <a:xfrm>
              <a:off x="1724150" y="3489445"/>
              <a:ext cx="1508400" cy="4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#2 (Feb 3)</a:t>
              </a:r>
              <a:endParaRPr b="1" i="0" sz="1200" u="none" cap="none" strike="noStrike">
                <a:solidFill>
                  <a:schemeClr val="dk1"/>
                </a:solidFill>
                <a:latin typeface="Arial"/>
                <a:ea typeface="Arial"/>
                <a:cs typeface="Arial"/>
                <a:sym typeface="Arial"/>
              </a:endParaRPr>
            </a:p>
          </p:txBody>
        </p:sp>
        <p:sp>
          <p:nvSpPr>
            <p:cNvPr id="114" name="Google Shape;114;g336e93a5715_1_41"/>
            <p:cNvSpPr txBox="1"/>
            <p:nvPr/>
          </p:nvSpPr>
          <p:spPr>
            <a:xfrm>
              <a:off x="3050150" y="3941050"/>
              <a:ext cx="15666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#3 (Feb 17)</a:t>
              </a:r>
              <a:endParaRPr b="1" i="0" sz="1200" u="none" cap="none" strike="noStrike">
                <a:solidFill>
                  <a:schemeClr val="dk1"/>
                </a:solidFill>
                <a:latin typeface="Arial"/>
                <a:ea typeface="Arial"/>
                <a:cs typeface="Arial"/>
                <a:sym typeface="Arial"/>
              </a:endParaRPr>
            </a:p>
          </p:txBody>
        </p:sp>
        <p:sp>
          <p:nvSpPr>
            <p:cNvPr id="115" name="Google Shape;115;g336e93a5715_1_41"/>
            <p:cNvSpPr txBox="1"/>
            <p:nvPr/>
          </p:nvSpPr>
          <p:spPr>
            <a:xfrm>
              <a:off x="4490650" y="3489450"/>
              <a:ext cx="15084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#4 (Mar 3)</a:t>
              </a:r>
              <a:endParaRPr b="1" i="0" sz="1200" u="none" cap="none" strike="noStrike">
                <a:solidFill>
                  <a:schemeClr val="dk1"/>
                </a:solidFill>
                <a:latin typeface="Arial"/>
                <a:ea typeface="Arial"/>
                <a:cs typeface="Arial"/>
                <a:sym typeface="Arial"/>
              </a:endParaRPr>
            </a:p>
          </p:txBody>
        </p:sp>
        <p:sp>
          <p:nvSpPr>
            <p:cNvPr id="116" name="Google Shape;116;g336e93a5715_1_41"/>
            <p:cNvSpPr txBox="1"/>
            <p:nvPr/>
          </p:nvSpPr>
          <p:spPr>
            <a:xfrm>
              <a:off x="5855701" y="3941050"/>
              <a:ext cx="1566600" cy="4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#5 (Mar 24)</a:t>
              </a:r>
              <a:endParaRPr b="1" i="0" sz="1200" u="none" cap="none" strike="noStrike">
                <a:solidFill>
                  <a:schemeClr val="dk1"/>
                </a:solidFill>
                <a:latin typeface="Arial"/>
                <a:ea typeface="Arial"/>
                <a:cs typeface="Arial"/>
                <a:sym typeface="Arial"/>
              </a:endParaRPr>
            </a:p>
          </p:txBody>
        </p:sp>
        <p:sp>
          <p:nvSpPr>
            <p:cNvPr id="117" name="Google Shape;117;g336e93a5715_1_41"/>
            <p:cNvSpPr txBox="1"/>
            <p:nvPr/>
          </p:nvSpPr>
          <p:spPr>
            <a:xfrm>
              <a:off x="7227625" y="3489450"/>
              <a:ext cx="15084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Final #6 (Apr 7)</a:t>
              </a:r>
              <a:endParaRPr b="1" i="0" sz="1200" u="none" cap="none" strike="noStrike">
                <a:solidFill>
                  <a:schemeClr val="dk1"/>
                </a:solidFill>
                <a:latin typeface="Arial"/>
                <a:ea typeface="Arial"/>
                <a:cs typeface="Arial"/>
                <a:sym typeface="Arial"/>
              </a:endParaRPr>
            </a:p>
          </p:txBody>
        </p:sp>
      </p:grpSp>
      <p:sp>
        <p:nvSpPr>
          <p:cNvPr id="118" name="Google Shape;118;g336e93a5715_1_41"/>
          <p:cNvSpPr txBox="1"/>
          <p:nvPr/>
        </p:nvSpPr>
        <p:spPr>
          <a:xfrm>
            <a:off x="422100" y="1230488"/>
            <a:ext cx="29040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19" name="Google Shape;119;g336e93a5715_1_41"/>
          <p:cNvSpPr txBox="1"/>
          <p:nvPr/>
        </p:nvSpPr>
        <p:spPr>
          <a:xfrm>
            <a:off x="201375" y="1313850"/>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Review/update progress since E403</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finalizing design of new PCBs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Order PCB and components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Conversation over physical structure of cobot arm…(Amazon purchase with 1x BLDC motor and 3x-4x Servo)</a:t>
            </a:r>
            <a:endParaRPr b="0" i="0" sz="1000" u="none" cap="none" strike="noStrike">
              <a:solidFill>
                <a:schemeClr val="dk1"/>
              </a:solidFill>
              <a:latin typeface="Arial"/>
              <a:ea typeface="Arial"/>
              <a:cs typeface="Arial"/>
              <a:sym typeface="Arial"/>
            </a:endParaRPr>
          </a:p>
        </p:txBody>
      </p:sp>
      <p:sp>
        <p:nvSpPr>
          <p:cNvPr id="120" name="Google Shape;120;g336e93a5715_1_41"/>
          <p:cNvSpPr txBox="1"/>
          <p:nvPr/>
        </p:nvSpPr>
        <p:spPr>
          <a:xfrm>
            <a:off x="422100" y="3620981"/>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Finish putting together new generation boards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Test and validate to ensure functionality</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delivered and brainstorm ideas</a:t>
            </a:r>
            <a:endParaRPr b="0" i="0" sz="1000" u="none" cap="none" strike="noStrike">
              <a:solidFill>
                <a:schemeClr val="dk1"/>
              </a:solidFill>
              <a:latin typeface="Arial"/>
              <a:ea typeface="Arial"/>
              <a:cs typeface="Arial"/>
              <a:sym typeface="Arial"/>
            </a:endParaRPr>
          </a:p>
        </p:txBody>
      </p:sp>
      <p:sp>
        <p:nvSpPr>
          <p:cNvPr id="121" name="Google Shape;121;g336e93a5715_1_41"/>
          <p:cNvSpPr txBox="1"/>
          <p:nvPr/>
        </p:nvSpPr>
        <p:spPr>
          <a:xfrm>
            <a:off x="3237188" y="1313850"/>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is fixing issues with integration between subsystems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Reviewing bugs/fixing problems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should have clear path and deliverables</a:t>
            </a:r>
            <a:endParaRPr b="0" i="0" sz="1000" u="none" cap="none" strike="noStrike">
              <a:solidFill>
                <a:schemeClr val="dk1"/>
              </a:solidFill>
              <a:latin typeface="Arial"/>
              <a:ea typeface="Arial"/>
              <a:cs typeface="Arial"/>
              <a:sym typeface="Arial"/>
            </a:endParaRPr>
          </a:p>
        </p:txBody>
      </p:sp>
      <p:sp>
        <p:nvSpPr>
          <p:cNvPr id="122" name="Google Shape;122;g336e93a5715_1_41"/>
          <p:cNvSpPr txBox="1"/>
          <p:nvPr/>
        </p:nvSpPr>
        <p:spPr>
          <a:xfrm>
            <a:off x="3347563" y="3620981"/>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Integration should be nearing completion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is revamped and near operation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Issues should be resolved with subsystems</a:t>
            </a:r>
            <a:endParaRPr b="0" i="0" sz="1000" u="none" cap="none" strike="noStrike">
              <a:solidFill>
                <a:schemeClr val="dk1"/>
              </a:solidFill>
              <a:latin typeface="Arial"/>
              <a:ea typeface="Arial"/>
              <a:cs typeface="Arial"/>
              <a:sym typeface="Arial"/>
            </a:endParaRPr>
          </a:p>
        </p:txBody>
      </p:sp>
      <p:sp>
        <p:nvSpPr>
          <p:cNvPr id="123" name="Google Shape;123;g336e93a5715_1_41"/>
          <p:cNvSpPr txBox="1"/>
          <p:nvPr/>
        </p:nvSpPr>
        <p:spPr>
          <a:xfrm>
            <a:off x="6273025" y="1287638"/>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is fully integrated and operational</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is moving </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Fix issues with accuracy and movement of arm</a:t>
            </a:r>
            <a:endParaRPr b="0" i="0" sz="1000" u="none" cap="none" strike="noStrike">
              <a:solidFill>
                <a:schemeClr val="dk1"/>
              </a:solidFill>
              <a:latin typeface="Arial"/>
              <a:ea typeface="Arial"/>
              <a:cs typeface="Arial"/>
              <a:sym typeface="Arial"/>
            </a:endParaRPr>
          </a:p>
        </p:txBody>
      </p:sp>
      <p:sp>
        <p:nvSpPr>
          <p:cNvPr id="124" name="Google Shape;124;g336e93a5715_1_41"/>
          <p:cNvSpPr txBox="1"/>
          <p:nvPr/>
        </p:nvSpPr>
        <p:spPr>
          <a:xfrm>
            <a:off x="6234150" y="3620981"/>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is working as expected and can pick up objects that meet the restrictions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is making project look visually appealing</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Cosmetic touch ups</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36e93a5715_1_66"/>
          <p:cNvSpPr txBox="1"/>
          <p:nvPr>
            <p:ph type="title"/>
          </p:nvPr>
        </p:nvSpPr>
        <p:spPr>
          <a:xfrm>
            <a:off x="662419" y="630752"/>
            <a:ext cx="109728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Motor/Motor Driver Subsystem</a:t>
            </a:r>
            <a:endParaRPr/>
          </a:p>
          <a:p>
            <a:pPr indent="0" lvl="0" marL="0" rtl="0" algn="ctr">
              <a:lnSpc>
                <a:spcPct val="115000"/>
              </a:lnSpc>
              <a:spcBef>
                <a:spcPts val="0"/>
              </a:spcBef>
              <a:spcAft>
                <a:spcPts val="0"/>
              </a:spcAft>
              <a:buClr>
                <a:schemeClr val="dk1"/>
              </a:buClr>
              <a:buSzPts val="1000"/>
              <a:buFont typeface="Arial"/>
              <a:buNone/>
            </a:pPr>
            <a:r>
              <a:rPr lang="en-US" sz="1700"/>
              <a:t>Ethan Woods</a:t>
            </a:r>
            <a:endParaRPr sz="3000"/>
          </a:p>
        </p:txBody>
      </p:sp>
      <p:graphicFrame>
        <p:nvGraphicFramePr>
          <p:cNvPr id="130" name="Google Shape;130;g336e93a5715_1_66"/>
          <p:cNvGraphicFramePr/>
          <p:nvPr/>
        </p:nvGraphicFramePr>
        <p:xfrm>
          <a:off x="472325" y="1481738"/>
          <a:ext cx="3000000" cy="3000000"/>
        </p:xfrm>
        <a:graphic>
          <a:graphicData uri="http://schemas.openxmlformats.org/drawingml/2006/table">
            <a:tbl>
              <a:tblPr>
                <a:noFill/>
                <a:tableStyleId>{51D7E355-376B-4C6F-A806-B5D26166046D}</a:tableStyleId>
              </a:tblPr>
              <a:tblGrid>
                <a:gridCol w="4134700"/>
                <a:gridCol w="3941875"/>
              </a:tblGrid>
              <a:tr h="59857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Accomplishments since </a:t>
                      </a:r>
                      <a:r>
                        <a:rPr lang="en-US" sz="1400"/>
                        <a:t>last update</a:t>
                      </a:r>
                      <a:r>
                        <a:rPr lang="en-US" sz="1400" u="none" cap="none" strike="noStrike"/>
                        <a:t>                          </a:t>
                      </a:r>
                      <a:r>
                        <a:rPr lang="en-US" sz="1400">
                          <a:solidFill>
                            <a:srgbClr val="FF0000"/>
                          </a:solidFill>
                        </a:rPr>
                        <a:t>1</a:t>
                      </a:r>
                      <a:r>
                        <a:rPr lang="en-US">
                          <a:solidFill>
                            <a:srgbClr val="FF0000"/>
                          </a:solidFill>
                        </a:rPr>
                        <a:t>8</a:t>
                      </a:r>
                      <a:r>
                        <a:rPr lang="en-US" sz="1400">
                          <a:solidFill>
                            <a:srgbClr val="FF0000"/>
                          </a:solidFill>
                        </a:rPr>
                        <a:t> hours of effort</a:t>
                      </a:r>
                      <a:endParaRPr sz="1400" u="none" cap="none" strike="noStrike">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Ongoing progress/problems and plans until the next presentation</a:t>
                      </a:r>
                      <a:endParaRPr sz="1400" u="none" cap="none" strike="noStrike"/>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519350">
                <a:tc>
                  <a:txBody>
                    <a:bodyPr/>
                    <a:lstStyle/>
                    <a:p>
                      <a:pPr indent="-254000" lvl="0" marL="342900" marR="0" rtl="0" algn="l">
                        <a:lnSpc>
                          <a:spcPct val="100000"/>
                        </a:lnSpc>
                        <a:spcBef>
                          <a:spcPts val="0"/>
                        </a:spcBef>
                        <a:spcAft>
                          <a:spcPts val="0"/>
                        </a:spcAft>
                        <a:buClr>
                          <a:srgbClr val="000000"/>
                        </a:buClr>
                        <a:buSzPts val="1400"/>
                        <a:buFont typeface="Arial"/>
                        <a:buChar char="-"/>
                      </a:pPr>
                      <a:r>
                        <a:rPr lang="en-US" sz="1400"/>
                        <a:t>Finished </a:t>
                      </a:r>
                      <a:r>
                        <a:rPr lang="en-US"/>
                        <a:t>S</a:t>
                      </a:r>
                      <a:r>
                        <a:rPr lang="en-US"/>
                        <a:t>oldering </a:t>
                      </a:r>
                      <a:r>
                        <a:rPr lang="en-US"/>
                        <a:t>F</a:t>
                      </a:r>
                      <a:r>
                        <a:rPr lang="en-US"/>
                        <a:t>inal Board</a:t>
                      </a:r>
                      <a:endParaRPr/>
                    </a:p>
                    <a:p>
                      <a:pPr indent="-234950" lvl="1" marL="685800" marR="0" rtl="0" algn="l">
                        <a:lnSpc>
                          <a:spcPct val="100000"/>
                        </a:lnSpc>
                        <a:spcBef>
                          <a:spcPts val="0"/>
                        </a:spcBef>
                        <a:spcAft>
                          <a:spcPts val="0"/>
                        </a:spcAft>
                        <a:buSzPts val="1100"/>
                        <a:buChar char="○"/>
                      </a:pPr>
                      <a:r>
                        <a:rPr lang="en-US"/>
                        <a:t>Over 200 (surface mount) components!</a:t>
                      </a:r>
                      <a:endParaRPr/>
                    </a:p>
                    <a:p>
                      <a:pPr indent="-234950" lvl="0" marL="342900" marR="0" rtl="0" algn="l">
                        <a:lnSpc>
                          <a:spcPct val="100000"/>
                        </a:lnSpc>
                        <a:spcBef>
                          <a:spcPts val="0"/>
                        </a:spcBef>
                        <a:spcAft>
                          <a:spcPts val="0"/>
                        </a:spcAft>
                        <a:buSzPts val="1100"/>
                        <a:buChar char="-"/>
                      </a:pPr>
                      <a:r>
                        <a:rPr lang="en-US"/>
                        <a:t>Completed testing Motor Drivers using GUI.c code for the DRV8161 EVM and Launchpad.</a:t>
                      </a:r>
                      <a:endParaRPr/>
                    </a:p>
                    <a:p>
                      <a:pPr indent="-234950" lvl="1" marL="685800" marR="0" rtl="0" algn="l">
                        <a:lnSpc>
                          <a:spcPct val="100000"/>
                        </a:lnSpc>
                        <a:spcBef>
                          <a:spcPts val="0"/>
                        </a:spcBef>
                        <a:spcAft>
                          <a:spcPts val="0"/>
                        </a:spcAft>
                        <a:buSzPts val="1100"/>
                        <a:buChar char="○"/>
                      </a:pPr>
                      <a:r>
                        <a:rPr b="1" lang="en-US"/>
                        <a:t>Successful motor motion during the testing</a:t>
                      </a:r>
                      <a:endParaRPr b="1"/>
                    </a:p>
                    <a:p>
                      <a:pPr indent="-234950" lvl="2" marL="1028700" marR="0" rtl="0" algn="l">
                        <a:lnSpc>
                          <a:spcPct val="100000"/>
                        </a:lnSpc>
                        <a:spcBef>
                          <a:spcPts val="0"/>
                        </a:spcBef>
                        <a:spcAft>
                          <a:spcPts val="0"/>
                        </a:spcAft>
                        <a:buSzPts val="1100"/>
                        <a:buChar char="■"/>
                      </a:pPr>
                      <a:r>
                        <a:rPr lang="en-US"/>
                        <a:t>Varying Duty %, Clockwise, Counter-clockwise, Stopping</a:t>
                      </a:r>
                      <a:endParaRPr/>
                    </a:p>
                    <a:p>
                      <a:pPr indent="-234950" lvl="0" marL="342900" marR="0" rtl="0" algn="l">
                        <a:lnSpc>
                          <a:spcPct val="100000"/>
                        </a:lnSpc>
                        <a:spcBef>
                          <a:spcPts val="0"/>
                        </a:spcBef>
                        <a:spcAft>
                          <a:spcPts val="0"/>
                        </a:spcAft>
                        <a:buSzPts val="1100"/>
                        <a:buChar char="-"/>
                      </a:pPr>
                      <a:r>
                        <a:rPr lang="en-US"/>
                        <a:t>Began integration with MCU Subsystem</a:t>
                      </a:r>
                      <a:endParaRPr/>
                    </a:p>
                    <a:p>
                      <a:pPr indent="-234950" lvl="1" marL="685800" marR="0" rtl="0" algn="l">
                        <a:lnSpc>
                          <a:spcPct val="100000"/>
                        </a:lnSpc>
                        <a:spcBef>
                          <a:spcPts val="0"/>
                        </a:spcBef>
                        <a:spcAft>
                          <a:spcPts val="0"/>
                        </a:spcAft>
                        <a:buSzPts val="1100"/>
                        <a:buChar char="○"/>
                      </a:pPr>
                      <a:r>
                        <a:rPr lang="en-US"/>
                        <a:t>Assisting where needed</a:t>
                      </a:r>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34950" lvl="0" marL="342900" marR="0" rtl="0" algn="l">
                        <a:lnSpc>
                          <a:spcPct val="100000"/>
                        </a:lnSpc>
                        <a:spcBef>
                          <a:spcPts val="0"/>
                        </a:spcBef>
                        <a:spcAft>
                          <a:spcPts val="0"/>
                        </a:spcAft>
                        <a:buSzPts val="1100"/>
                        <a:buChar char="-"/>
                      </a:pPr>
                      <a:r>
                        <a:rPr lang="en-US"/>
                        <a:t>Ongoing</a:t>
                      </a:r>
                      <a:r>
                        <a:rPr lang="en-US"/>
                        <a:t> integration with MCU Subsystem</a:t>
                      </a:r>
                      <a:endParaRPr/>
                    </a:p>
                    <a:p>
                      <a:pPr indent="-234950" lvl="1" marL="685800" marR="0" rtl="0" algn="l">
                        <a:lnSpc>
                          <a:spcPct val="100000"/>
                        </a:lnSpc>
                        <a:spcBef>
                          <a:spcPts val="0"/>
                        </a:spcBef>
                        <a:spcAft>
                          <a:spcPts val="0"/>
                        </a:spcAft>
                        <a:buSzPts val="1100"/>
                        <a:buChar char="○"/>
                      </a:pPr>
                      <a:r>
                        <a:rPr lang="en-US"/>
                        <a:t>Breaking down GUI.c to produce and replicate our own version for movement</a:t>
                      </a:r>
                      <a:endParaRPr/>
                    </a:p>
                    <a:p>
                      <a:pPr indent="-234950" lvl="1" marL="685800" marR="0" rtl="0" algn="l">
                        <a:lnSpc>
                          <a:spcPct val="100000"/>
                        </a:lnSpc>
                        <a:spcBef>
                          <a:spcPts val="0"/>
                        </a:spcBef>
                        <a:spcAft>
                          <a:spcPts val="0"/>
                        </a:spcAft>
                        <a:buSzPts val="1100"/>
                        <a:buChar char="○"/>
                      </a:pPr>
                      <a:r>
                        <a:rPr lang="en-US"/>
                        <a:t>Begin testing into encoder for precise movement of the motor</a:t>
                      </a:r>
                      <a:endParaRPr/>
                    </a:p>
                    <a:p>
                      <a:pPr indent="-234950" lvl="0" marL="342900" marR="0" rtl="0" algn="l">
                        <a:lnSpc>
                          <a:spcPct val="100000"/>
                        </a:lnSpc>
                        <a:spcBef>
                          <a:spcPts val="0"/>
                        </a:spcBef>
                        <a:spcAft>
                          <a:spcPts val="0"/>
                        </a:spcAft>
                        <a:buSzPts val="1100"/>
                        <a:buChar char="-"/>
                      </a:pPr>
                      <a:r>
                        <a:rPr lang="en-US"/>
                        <a:t>Continue research into motor mounting hubs/couplers for attachment into Robotic Arm</a:t>
                      </a:r>
                      <a:endParaRPr/>
                    </a:p>
                    <a:p>
                      <a:pPr indent="-234950" lvl="0" marL="342900" marR="0" rtl="0" algn="l">
                        <a:lnSpc>
                          <a:spcPct val="100000"/>
                        </a:lnSpc>
                        <a:spcBef>
                          <a:spcPts val="0"/>
                        </a:spcBef>
                        <a:spcAft>
                          <a:spcPts val="0"/>
                        </a:spcAft>
                        <a:buSzPts val="1100"/>
                        <a:buChar char="-"/>
                      </a:pPr>
                      <a:r>
                        <a:rPr lang="en-US"/>
                        <a:t>Assist group-wide integration as needed</a:t>
                      </a:r>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36e93a5715_1_71"/>
          <p:cNvSpPr txBox="1"/>
          <p:nvPr>
            <p:ph type="title"/>
          </p:nvPr>
        </p:nvSpPr>
        <p:spPr>
          <a:xfrm>
            <a:off x="521950" y="665205"/>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Motor/Motor Driver Subsystem</a:t>
            </a:r>
            <a:endParaRPr/>
          </a:p>
          <a:p>
            <a:pPr indent="0" lvl="0" marL="0" rtl="0" algn="ctr">
              <a:lnSpc>
                <a:spcPct val="115000"/>
              </a:lnSpc>
              <a:spcBef>
                <a:spcPts val="0"/>
              </a:spcBef>
              <a:spcAft>
                <a:spcPts val="0"/>
              </a:spcAft>
              <a:buClr>
                <a:schemeClr val="dk1"/>
              </a:buClr>
              <a:buSzPts val="1000"/>
              <a:buFont typeface="Arial"/>
              <a:buNone/>
            </a:pPr>
            <a:r>
              <a:rPr lang="en-US" sz="1700"/>
              <a:t>Ethan Woods</a:t>
            </a:r>
            <a:endParaRPr sz="3000"/>
          </a:p>
        </p:txBody>
      </p:sp>
      <p:sp>
        <p:nvSpPr>
          <p:cNvPr id="136" name="Google Shape;136;g336e93a5715_1_7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7" name="Google Shape;137;g336e93a5715_1_71"/>
          <p:cNvSpPr txBox="1"/>
          <p:nvPr/>
        </p:nvSpPr>
        <p:spPr>
          <a:xfrm>
            <a:off x="4722550" y="1361850"/>
            <a:ext cx="4368900" cy="36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Narrowing Down the Goals!</a:t>
            </a:r>
            <a:endParaRPr b="1" sz="1600">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l">
              <a:spcBef>
                <a:spcPts val="0"/>
              </a:spcBef>
              <a:spcAft>
                <a:spcPts val="0"/>
              </a:spcAft>
              <a:buNone/>
            </a:pPr>
            <a:r>
              <a:rPr b="1" lang="en-US">
                <a:solidFill>
                  <a:schemeClr val="dk1"/>
                </a:solidFill>
              </a:rPr>
              <a:t>Main Movement:</a:t>
            </a:r>
            <a:endParaRPr b="1">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Motor Movement at a defined Duty Cycle %</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Determines Speed of Shaft (Torque)</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Clockwise/CCW Movement</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Acceleration to Speed</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Deceleration to Stopping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Precise Control:</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Encoder Driven Precise Movement</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Fault Detection, Prevention, and Response</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User Input (Direction, Speed, On/Off)</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How? - &gt; </a:t>
            </a:r>
            <a:r>
              <a:rPr lang="en-US">
                <a:solidFill>
                  <a:schemeClr val="dk1"/>
                </a:solidFill>
              </a:rPr>
              <a:t>By taking the existing GUI.c code and adjusting specifications to what the group needs.</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38" name="Google Shape;138;g336e93a5715_1_71" title="MotorMovement_Video.mov">
            <a:hlinkClick r:id="rId3"/>
          </p:cNvPr>
          <p:cNvPicPr preferRelativeResize="0"/>
          <p:nvPr/>
        </p:nvPicPr>
        <p:blipFill>
          <a:blip r:embed="rId4">
            <a:alphaModFix/>
          </a:blip>
          <a:stretch>
            <a:fillRect/>
          </a:stretch>
        </p:blipFill>
        <p:spPr>
          <a:xfrm>
            <a:off x="806001" y="1724400"/>
            <a:ext cx="3034650" cy="2275975"/>
          </a:xfrm>
          <a:prstGeom prst="rect">
            <a:avLst/>
          </a:prstGeom>
          <a:noFill/>
          <a:ln>
            <a:noFill/>
          </a:ln>
        </p:spPr>
      </p:pic>
      <p:sp>
        <p:nvSpPr>
          <p:cNvPr id="139" name="Google Shape;139;g336e93a5715_1_71"/>
          <p:cNvSpPr txBox="1"/>
          <p:nvPr/>
        </p:nvSpPr>
        <p:spPr>
          <a:xfrm>
            <a:off x="310125" y="1339499"/>
            <a:ext cx="416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rPr>
              <a:t>Motor Motion using Gui.c and Launchpad Integration:</a:t>
            </a:r>
            <a:endParaRPr sz="1300">
              <a:solidFill>
                <a:schemeClr val="dk1"/>
              </a:solidFill>
            </a:endParaRPr>
          </a:p>
        </p:txBody>
      </p:sp>
      <p:sp>
        <p:nvSpPr>
          <p:cNvPr id="140" name="Google Shape;140;g336e93a5715_1_71"/>
          <p:cNvSpPr txBox="1"/>
          <p:nvPr/>
        </p:nvSpPr>
        <p:spPr>
          <a:xfrm>
            <a:off x="330675" y="4163325"/>
            <a:ext cx="39378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Whats next? -&gt; </a:t>
            </a:r>
            <a:r>
              <a:rPr lang="en-US">
                <a:solidFill>
                  <a:schemeClr val="dk1"/>
                </a:solidFill>
              </a:rPr>
              <a:t>Begin working to control precise movement and integration into the </a:t>
            </a:r>
            <a:r>
              <a:rPr lang="en-US">
                <a:solidFill>
                  <a:schemeClr val="dk1"/>
                </a:solidFill>
              </a:rPr>
              <a:t>Cobot</a:t>
            </a:r>
            <a:r>
              <a:rPr lang="en-US">
                <a:solidFill>
                  <a:schemeClr val="dk1"/>
                </a:solidFill>
              </a:rPr>
              <a:t>.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aphicFrame>
        <p:nvGraphicFramePr>
          <p:cNvPr id="145" name="Google Shape;145;g336e93a5715_1_78"/>
          <p:cNvGraphicFramePr/>
          <p:nvPr/>
        </p:nvGraphicFramePr>
        <p:xfrm>
          <a:off x="685800" y="1249356"/>
          <a:ext cx="3000000" cy="3000000"/>
        </p:xfrm>
        <a:graphic>
          <a:graphicData uri="http://schemas.openxmlformats.org/drawingml/2006/table">
            <a:tbl>
              <a:tblPr>
                <a:noFill/>
                <a:tableStyleId>{51D7E355-376B-4C6F-A806-B5D26166046D}</a:tableStyleId>
              </a:tblPr>
              <a:tblGrid>
                <a:gridCol w="3886200"/>
                <a:gridCol w="3886200"/>
              </a:tblGrid>
              <a:tr h="43595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Accomplishments since </a:t>
                      </a:r>
                      <a:r>
                        <a:rPr lang="en-US" sz="1400"/>
                        <a:t>last update</a:t>
                      </a:r>
                      <a:r>
                        <a:rPr lang="en-US" sz="1400" u="none" cap="none" strike="noStrike"/>
                        <a:t>                          </a:t>
                      </a:r>
                      <a:r>
                        <a:rPr lang="en-US">
                          <a:solidFill>
                            <a:srgbClr val="FF0000"/>
                          </a:solidFill>
                        </a:rPr>
                        <a:t>30 </a:t>
                      </a:r>
                      <a:r>
                        <a:rPr lang="en-US" sz="1400" u="none" cap="none" strike="noStrike">
                          <a:solidFill>
                            <a:srgbClr val="FF0000"/>
                          </a:solidFill>
                        </a:rPr>
                        <a:t>hrs of effort</a:t>
                      </a:r>
                      <a:endParaRPr sz="1400" u="none" cap="none" strike="noStrike">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Ongoing progress/problems and plans until the next presentation</a:t>
                      </a:r>
                      <a:endParaRPr sz="1400" u="none" cap="none" strike="noStrike"/>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3024525">
                <a:tc>
                  <a:txBody>
                    <a:bodyPr/>
                    <a:lstStyle/>
                    <a:p>
                      <a:pPr indent="-247650" lvl="0" marL="342900" rtl="0" algn="l">
                        <a:spcBef>
                          <a:spcPts val="0"/>
                        </a:spcBef>
                        <a:spcAft>
                          <a:spcPts val="0"/>
                        </a:spcAft>
                        <a:buClr>
                          <a:schemeClr val="dk1"/>
                        </a:buClr>
                        <a:buSzPts val="1300"/>
                        <a:buChar char="-"/>
                      </a:pPr>
                      <a:r>
                        <a:rPr lang="en-US" sz="1300"/>
                        <a:t>MCU &amp; Servo Motor</a:t>
                      </a:r>
                      <a:endParaRPr sz="1300"/>
                    </a:p>
                    <a:p>
                      <a:pPr indent="-247650" lvl="1" marL="685800" rtl="0" algn="l">
                        <a:spcBef>
                          <a:spcPts val="0"/>
                        </a:spcBef>
                        <a:spcAft>
                          <a:spcPts val="0"/>
                        </a:spcAft>
                        <a:buSzPts val="1300"/>
                        <a:buChar char="○"/>
                      </a:pPr>
                      <a:r>
                        <a:rPr lang="en-US" sz="1300"/>
                        <a:t>Completed integration of MCU and Servo motors for 4-axis movement</a:t>
                      </a:r>
                      <a:endParaRPr sz="1300"/>
                    </a:p>
                    <a:p>
                      <a:pPr indent="-247650" lvl="0" marL="342900" rtl="0" algn="l">
                        <a:spcBef>
                          <a:spcPts val="0"/>
                        </a:spcBef>
                        <a:spcAft>
                          <a:spcPts val="0"/>
                        </a:spcAft>
                        <a:buClr>
                          <a:schemeClr val="dk1"/>
                        </a:buClr>
                        <a:buSzPts val="1300"/>
                        <a:buChar char="-"/>
                      </a:pPr>
                      <a:r>
                        <a:rPr lang="en-US" sz="1300"/>
                        <a:t>MCU &amp; Motor Driver Integration</a:t>
                      </a:r>
                      <a:endParaRPr sz="1300"/>
                    </a:p>
                    <a:p>
                      <a:pPr indent="-247650" lvl="1" marL="685800" rtl="0" algn="l">
                        <a:spcBef>
                          <a:spcPts val="0"/>
                        </a:spcBef>
                        <a:spcAft>
                          <a:spcPts val="0"/>
                        </a:spcAft>
                        <a:buSzPts val="1300"/>
                        <a:buChar char="○"/>
                      </a:pPr>
                      <a:r>
                        <a:rPr lang="en-US" sz="1300"/>
                        <a:t>Completed integration of Motor Driver to MCU using software in CCS.</a:t>
                      </a:r>
                      <a:endParaRPr sz="1300"/>
                    </a:p>
                    <a:p>
                      <a:pPr indent="-247650" lvl="2" marL="1028700" rtl="0" algn="l">
                        <a:spcBef>
                          <a:spcPts val="0"/>
                        </a:spcBef>
                        <a:spcAft>
                          <a:spcPts val="0"/>
                        </a:spcAft>
                        <a:buSzPts val="1300"/>
                        <a:buChar char="■"/>
                      </a:pPr>
                      <a:r>
                        <a:rPr lang="en-US" sz="1300"/>
                        <a:t>Ongoing software development for user input control of BLDC motor</a:t>
                      </a:r>
                      <a:endParaRPr sz="1300"/>
                    </a:p>
                    <a:p>
                      <a:pPr indent="-247650" lvl="0" marL="342900" rtl="0" algn="l">
                        <a:spcBef>
                          <a:spcPts val="0"/>
                        </a:spcBef>
                        <a:spcAft>
                          <a:spcPts val="0"/>
                        </a:spcAft>
                        <a:buSzPts val="1300"/>
                        <a:buChar char="-"/>
                      </a:pPr>
                      <a:r>
                        <a:rPr lang="en-US" sz="1300"/>
                        <a:t>MCU &amp; Wireless App</a:t>
                      </a:r>
                      <a:endParaRPr sz="1300"/>
                    </a:p>
                    <a:p>
                      <a:pPr indent="-247650" lvl="1" marL="685800" rtl="0" algn="l">
                        <a:spcBef>
                          <a:spcPts val="0"/>
                        </a:spcBef>
                        <a:spcAft>
                          <a:spcPts val="0"/>
                        </a:spcAft>
                        <a:buSzPts val="1300"/>
                        <a:buChar char="○"/>
                      </a:pPr>
                      <a:r>
                        <a:rPr lang="en-US" sz="1300"/>
                        <a:t>Validated MCU capabilities of receiving input from mobile app to move cobot</a:t>
                      </a:r>
                      <a:endParaRPr sz="1300"/>
                    </a:p>
                    <a:p>
                      <a:pPr indent="-247650" lvl="1" marL="685800" rtl="0" algn="l">
                        <a:spcBef>
                          <a:spcPts val="0"/>
                        </a:spcBef>
                        <a:spcAft>
                          <a:spcPts val="0"/>
                        </a:spcAft>
                        <a:buSzPts val="1300"/>
                        <a:buChar char="○"/>
                      </a:pPr>
                      <a:r>
                        <a:rPr lang="en-US" sz="1300">
                          <a:solidFill>
                            <a:schemeClr val="dk1"/>
                          </a:solidFill>
                        </a:rPr>
                        <a:t>Completed user input functionality through 8 toggle GPIO pins</a:t>
                      </a:r>
                      <a:endParaRPr sz="1300"/>
                    </a:p>
                    <a:p>
                      <a:pPr indent="0" lvl="0" marL="0" rtl="0" algn="l">
                        <a:spcBef>
                          <a:spcPts val="0"/>
                        </a:spcBef>
                        <a:spcAft>
                          <a:spcPts val="0"/>
                        </a:spcAft>
                        <a:buNone/>
                      </a:pPr>
                      <a:r>
                        <a:t/>
                      </a:r>
                      <a:endParaRPr sz="1300"/>
                    </a:p>
                    <a:p>
                      <a:pPr indent="0" lvl="0" marL="342900" marR="0" rtl="0" algn="l">
                        <a:lnSpc>
                          <a:spcPct val="100000"/>
                        </a:lnSpc>
                        <a:spcBef>
                          <a:spcPts val="0"/>
                        </a:spcBef>
                        <a:spcAft>
                          <a:spcPts val="0"/>
                        </a:spcAft>
                        <a:buClr>
                          <a:srgbClr val="000000"/>
                        </a:buClr>
                        <a:buSzPts val="1400"/>
                        <a:buFont typeface="Arial"/>
                        <a:buNone/>
                      </a:pPr>
                      <a:r>
                        <a:t/>
                      </a:r>
                      <a:endParaRPr sz="1300" u="none" cap="none" strike="noStrike"/>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47650" lvl="0" marL="342900" rtl="0" algn="l">
                        <a:spcBef>
                          <a:spcPts val="0"/>
                        </a:spcBef>
                        <a:spcAft>
                          <a:spcPts val="0"/>
                        </a:spcAft>
                        <a:buClr>
                          <a:schemeClr val="dk1"/>
                        </a:buClr>
                        <a:buSzPts val="1300"/>
                        <a:buChar char="-"/>
                      </a:pPr>
                      <a:r>
                        <a:rPr lang="en-US" sz="1300">
                          <a:solidFill>
                            <a:schemeClr val="dk1"/>
                          </a:solidFill>
                        </a:rPr>
                        <a:t>Solder second MCU board</a:t>
                      </a:r>
                      <a:endParaRPr sz="1300">
                        <a:solidFill>
                          <a:schemeClr val="dk1"/>
                        </a:solidFill>
                      </a:endParaRPr>
                    </a:p>
                    <a:p>
                      <a:pPr indent="-247650" lvl="1" marL="685800" rtl="0" algn="l">
                        <a:spcBef>
                          <a:spcPts val="0"/>
                        </a:spcBef>
                        <a:spcAft>
                          <a:spcPts val="0"/>
                        </a:spcAft>
                        <a:buClr>
                          <a:schemeClr val="dk1"/>
                        </a:buClr>
                        <a:buSzPts val="1300"/>
                        <a:buChar char="○"/>
                      </a:pPr>
                      <a:r>
                        <a:rPr lang="en-US" sz="1300">
                          <a:solidFill>
                            <a:schemeClr val="dk1"/>
                          </a:solidFill>
                        </a:rPr>
                        <a:t>BLDC and servo motors use </a:t>
                      </a:r>
                      <a:r>
                        <a:rPr lang="en-US" sz="1300">
                          <a:solidFill>
                            <a:schemeClr val="dk1"/>
                          </a:solidFill>
                        </a:rPr>
                        <a:t>different</a:t>
                      </a:r>
                      <a:r>
                        <a:rPr lang="en-US" sz="1300">
                          <a:solidFill>
                            <a:schemeClr val="dk1"/>
                          </a:solidFill>
                        </a:rPr>
                        <a:t> header files that can’t both be flashed onto one chip</a:t>
                      </a:r>
                      <a:endParaRPr sz="1300">
                        <a:solidFill>
                          <a:schemeClr val="dk1"/>
                        </a:solidFill>
                      </a:endParaRPr>
                    </a:p>
                    <a:p>
                      <a:pPr indent="-247650" lvl="1" marL="685800" rtl="0" algn="l">
                        <a:spcBef>
                          <a:spcPts val="0"/>
                        </a:spcBef>
                        <a:spcAft>
                          <a:spcPts val="0"/>
                        </a:spcAft>
                        <a:buClr>
                          <a:schemeClr val="dk1"/>
                        </a:buClr>
                        <a:buSzPts val="1300"/>
                        <a:buChar char="○"/>
                      </a:pPr>
                      <a:r>
                        <a:rPr lang="en-US" sz="1300">
                          <a:solidFill>
                            <a:schemeClr val="dk1"/>
                          </a:solidFill>
                        </a:rPr>
                        <a:t>Easier to dedicate one MCU board to Servos and another to BLDC motor</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Code for BLDC motor</a:t>
                      </a:r>
                      <a:endParaRPr sz="1300">
                        <a:solidFill>
                          <a:schemeClr val="dk1"/>
                        </a:solidFill>
                      </a:endParaRPr>
                    </a:p>
                    <a:p>
                      <a:pPr indent="-247650" lvl="1" marL="685800" rtl="0" algn="l">
                        <a:spcBef>
                          <a:spcPts val="0"/>
                        </a:spcBef>
                        <a:spcAft>
                          <a:spcPts val="0"/>
                        </a:spcAft>
                        <a:buClr>
                          <a:schemeClr val="dk1"/>
                        </a:buClr>
                        <a:buSzPts val="1300"/>
                        <a:buChar char="○"/>
                      </a:pPr>
                      <a:r>
                        <a:rPr lang="en-US" sz="1300">
                          <a:solidFill>
                            <a:schemeClr val="dk1"/>
                          </a:solidFill>
                        </a:rPr>
                        <a:t>Add to current GUI.c code allowing human input to control BLDC motor</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After completion, test </a:t>
                      </a:r>
                      <a:r>
                        <a:rPr lang="en-US" sz="1300">
                          <a:solidFill>
                            <a:schemeClr val="dk1"/>
                          </a:solidFill>
                        </a:rPr>
                        <a:t>functionality</a:t>
                      </a:r>
                      <a:r>
                        <a:rPr lang="en-US" sz="1300">
                          <a:solidFill>
                            <a:schemeClr val="dk1"/>
                          </a:solidFill>
                        </a:rPr>
                        <a:t> with wireless and motor driver subsystems</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Integrate to power subsystem</a:t>
                      </a:r>
                      <a:endParaRPr sz="1300">
                        <a:solidFill>
                          <a:schemeClr val="dk1"/>
                        </a:solidFill>
                      </a:endParaRPr>
                    </a:p>
                    <a:p>
                      <a:pPr indent="0" lvl="0" marL="34290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46" name="Google Shape;146;g336e93a5715_1_78"/>
          <p:cNvSpPr txBox="1"/>
          <p:nvPr/>
        </p:nvSpPr>
        <p:spPr>
          <a:xfrm>
            <a:off x="6827100" y="170450"/>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solidFill>
                  <a:schemeClr val="dk1"/>
                </a:solidFill>
              </a:rPr>
              <a:t>Adrian Guzman</a:t>
            </a:r>
            <a:endParaRPr sz="3200">
              <a:solidFill>
                <a:schemeClr val="dk1"/>
              </a:solidFill>
            </a:endParaRPr>
          </a:p>
        </p:txBody>
      </p:sp>
      <p:sp>
        <p:nvSpPr>
          <p:cNvPr id="147" name="Google Shape;147;g336e93a5715_1_78"/>
          <p:cNvSpPr txBox="1"/>
          <p:nvPr>
            <p:ph type="title"/>
          </p:nvPr>
        </p:nvSpPr>
        <p:spPr>
          <a:xfrm>
            <a:off x="457200" y="620758"/>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MCU/Processing Subsystem</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36e93a5715_1_84"/>
          <p:cNvSpPr txBox="1"/>
          <p:nvPr/>
        </p:nvSpPr>
        <p:spPr>
          <a:xfrm>
            <a:off x="6827100" y="170450"/>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000"/>
              <a:buFont typeface="Arial"/>
              <a:buNone/>
            </a:pPr>
            <a:r>
              <a:rPr b="1" lang="en-US" sz="1700">
                <a:solidFill>
                  <a:schemeClr val="dk1"/>
                </a:solidFill>
              </a:rPr>
              <a:t>Adrian Guzman</a:t>
            </a:r>
            <a:endParaRPr sz="3200">
              <a:solidFill>
                <a:schemeClr val="dk1"/>
              </a:solidFill>
            </a:endParaRPr>
          </a:p>
        </p:txBody>
      </p:sp>
      <p:sp>
        <p:nvSpPr>
          <p:cNvPr id="153" name="Google Shape;153;g336e93a5715_1_84"/>
          <p:cNvSpPr txBox="1"/>
          <p:nvPr>
            <p:ph type="title"/>
          </p:nvPr>
        </p:nvSpPr>
        <p:spPr>
          <a:xfrm>
            <a:off x="457200" y="620758"/>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000"/>
              <a:buFont typeface="Arial"/>
              <a:buNone/>
            </a:pPr>
            <a:r>
              <a:rPr lang="en-US"/>
              <a:t>MCU/Processing Subsystem</a:t>
            </a:r>
            <a:endParaRPr sz="3000"/>
          </a:p>
        </p:txBody>
      </p:sp>
      <p:pic>
        <p:nvPicPr>
          <p:cNvPr id="154" name="Google Shape;154;g336e93a5715_1_84"/>
          <p:cNvPicPr preferRelativeResize="0"/>
          <p:nvPr/>
        </p:nvPicPr>
        <p:blipFill>
          <a:blip r:embed="rId3">
            <a:alphaModFix/>
          </a:blip>
          <a:stretch>
            <a:fillRect/>
          </a:stretch>
        </p:blipFill>
        <p:spPr>
          <a:xfrm rot="-5400000">
            <a:off x="4255888" y="3223996"/>
            <a:ext cx="1563375" cy="1816368"/>
          </a:xfrm>
          <a:prstGeom prst="rect">
            <a:avLst/>
          </a:prstGeom>
          <a:noFill/>
          <a:ln>
            <a:noFill/>
          </a:ln>
        </p:spPr>
      </p:pic>
      <p:pic>
        <p:nvPicPr>
          <p:cNvPr id="155" name="Google Shape;155;g336e93a5715_1_84"/>
          <p:cNvPicPr preferRelativeResize="0"/>
          <p:nvPr/>
        </p:nvPicPr>
        <p:blipFill>
          <a:blip r:embed="rId4">
            <a:alphaModFix/>
          </a:blip>
          <a:stretch>
            <a:fillRect/>
          </a:stretch>
        </p:blipFill>
        <p:spPr>
          <a:xfrm>
            <a:off x="1217111" y="1175148"/>
            <a:ext cx="2064183" cy="1703625"/>
          </a:xfrm>
          <a:prstGeom prst="rect">
            <a:avLst/>
          </a:prstGeom>
          <a:noFill/>
          <a:ln>
            <a:noFill/>
          </a:ln>
        </p:spPr>
      </p:pic>
      <p:pic>
        <p:nvPicPr>
          <p:cNvPr id="156" name="Google Shape;156;g336e93a5715_1_84"/>
          <p:cNvPicPr preferRelativeResize="0"/>
          <p:nvPr/>
        </p:nvPicPr>
        <p:blipFill>
          <a:blip r:embed="rId5">
            <a:alphaModFix/>
          </a:blip>
          <a:stretch>
            <a:fillRect/>
          </a:stretch>
        </p:blipFill>
        <p:spPr>
          <a:xfrm rot="-5400000">
            <a:off x="5883971" y="1567543"/>
            <a:ext cx="2064175" cy="1206907"/>
          </a:xfrm>
          <a:prstGeom prst="rect">
            <a:avLst/>
          </a:prstGeom>
          <a:noFill/>
          <a:ln>
            <a:noFill/>
          </a:ln>
        </p:spPr>
      </p:pic>
      <p:pic>
        <p:nvPicPr>
          <p:cNvPr id="157" name="Google Shape;157;g336e93a5715_1_84"/>
          <p:cNvPicPr preferRelativeResize="0"/>
          <p:nvPr/>
        </p:nvPicPr>
        <p:blipFill>
          <a:blip r:embed="rId6">
            <a:alphaModFix/>
          </a:blip>
          <a:stretch>
            <a:fillRect/>
          </a:stretch>
        </p:blipFill>
        <p:spPr>
          <a:xfrm>
            <a:off x="6756950" y="3668025"/>
            <a:ext cx="1169950" cy="1326650"/>
          </a:xfrm>
          <a:prstGeom prst="rect">
            <a:avLst/>
          </a:prstGeom>
          <a:noFill/>
          <a:ln>
            <a:noFill/>
          </a:ln>
        </p:spPr>
      </p:pic>
      <p:pic>
        <p:nvPicPr>
          <p:cNvPr id="158" name="Google Shape;158;g336e93a5715_1_84"/>
          <p:cNvPicPr preferRelativeResize="0"/>
          <p:nvPr/>
        </p:nvPicPr>
        <p:blipFill>
          <a:blip r:embed="rId7">
            <a:alphaModFix/>
          </a:blip>
          <a:stretch>
            <a:fillRect/>
          </a:stretch>
        </p:blipFill>
        <p:spPr>
          <a:xfrm>
            <a:off x="4102754" y="1175150"/>
            <a:ext cx="1563372" cy="1809150"/>
          </a:xfrm>
          <a:prstGeom prst="rect">
            <a:avLst/>
          </a:prstGeom>
          <a:noFill/>
          <a:ln>
            <a:noFill/>
          </a:ln>
        </p:spPr>
      </p:pic>
      <p:sp>
        <p:nvSpPr>
          <p:cNvPr id="159" name="Google Shape;159;g336e93a5715_1_84"/>
          <p:cNvSpPr/>
          <p:nvPr/>
        </p:nvSpPr>
        <p:spPr>
          <a:xfrm>
            <a:off x="3478825" y="1968500"/>
            <a:ext cx="476400" cy="324300"/>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g336e93a5715_1_84"/>
          <p:cNvSpPr txBox="1"/>
          <p:nvPr/>
        </p:nvSpPr>
        <p:spPr>
          <a:xfrm>
            <a:off x="4012800" y="2934008"/>
            <a:ext cx="17433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4-axis Servo Movement</a:t>
            </a:r>
            <a:endParaRPr b="1" sz="1000">
              <a:solidFill>
                <a:schemeClr val="dk1"/>
              </a:solidFill>
            </a:endParaRPr>
          </a:p>
          <a:p>
            <a:pPr indent="0" lvl="0" marL="0" rtl="0" algn="ctr">
              <a:spcBef>
                <a:spcPts val="0"/>
              </a:spcBef>
              <a:spcAft>
                <a:spcPts val="0"/>
              </a:spcAft>
              <a:buNone/>
            </a:pPr>
            <a:r>
              <a:t/>
            </a:r>
            <a:endParaRPr b="1" sz="1000">
              <a:solidFill>
                <a:schemeClr val="dk1"/>
              </a:solidFill>
            </a:endParaRPr>
          </a:p>
        </p:txBody>
      </p:sp>
      <p:sp>
        <p:nvSpPr>
          <p:cNvPr id="161" name="Google Shape;161;g336e93a5715_1_84"/>
          <p:cNvSpPr txBox="1"/>
          <p:nvPr/>
        </p:nvSpPr>
        <p:spPr>
          <a:xfrm>
            <a:off x="1377538" y="2878775"/>
            <a:ext cx="1743300" cy="32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Movement Input Buttons</a:t>
            </a:r>
            <a:endParaRPr b="1" sz="1000">
              <a:solidFill>
                <a:schemeClr val="dk1"/>
              </a:solidFill>
            </a:endParaRPr>
          </a:p>
        </p:txBody>
      </p:sp>
      <p:sp>
        <p:nvSpPr>
          <p:cNvPr id="162" name="Google Shape;162;g336e93a5715_1_84"/>
          <p:cNvSpPr txBox="1"/>
          <p:nvPr/>
        </p:nvSpPr>
        <p:spPr>
          <a:xfrm>
            <a:off x="6009889" y="3143175"/>
            <a:ext cx="19170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Physical Button Replacement on mobile app</a:t>
            </a:r>
            <a:endParaRPr b="1" sz="1000">
              <a:solidFill>
                <a:schemeClr val="dk1"/>
              </a:solidFill>
            </a:endParaRPr>
          </a:p>
        </p:txBody>
      </p:sp>
      <p:sp>
        <p:nvSpPr>
          <p:cNvPr id="163" name="Google Shape;163;g336e93a5715_1_84"/>
          <p:cNvSpPr txBox="1"/>
          <p:nvPr/>
        </p:nvSpPr>
        <p:spPr>
          <a:xfrm>
            <a:off x="366475" y="3547438"/>
            <a:ext cx="1467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rPr>
              <a:t>Integration of Motor Driver and MCU</a:t>
            </a:r>
            <a:endParaRPr b="1" sz="1000">
              <a:solidFill>
                <a:schemeClr val="dk1"/>
              </a:solidFill>
            </a:endParaRPr>
          </a:p>
          <a:p>
            <a:pPr indent="-292100" lvl="0" marL="457200" rtl="0" algn="l">
              <a:spcBef>
                <a:spcPts val="0"/>
              </a:spcBef>
              <a:spcAft>
                <a:spcPts val="0"/>
              </a:spcAft>
              <a:buClr>
                <a:schemeClr val="dk1"/>
              </a:buClr>
              <a:buSzPts val="1000"/>
              <a:buChar char="●"/>
            </a:pPr>
            <a:r>
              <a:rPr lang="en-US" sz="1000">
                <a:solidFill>
                  <a:schemeClr val="dk1"/>
                </a:solidFill>
              </a:rPr>
              <a:t>Software flashed onto MCU to spin the BLDC motor</a:t>
            </a:r>
            <a:endParaRPr sz="1000">
              <a:solidFill>
                <a:schemeClr val="dk1"/>
              </a:solidFill>
            </a:endParaRPr>
          </a:p>
          <a:p>
            <a:pPr indent="0" lvl="0" marL="0" rtl="0" algn="l">
              <a:spcBef>
                <a:spcPts val="0"/>
              </a:spcBef>
              <a:spcAft>
                <a:spcPts val="0"/>
              </a:spcAft>
              <a:buNone/>
            </a:pPr>
            <a:r>
              <a:t/>
            </a:r>
            <a:endParaRPr b="1" sz="1000">
              <a:solidFill>
                <a:schemeClr val="dk1"/>
              </a:solidFill>
            </a:endParaRPr>
          </a:p>
        </p:txBody>
      </p:sp>
      <p:pic>
        <p:nvPicPr>
          <p:cNvPr id="164" name="Google Shape;164;g336e93a5715_1_84"/>
          <p:cNvPicPr preferRelativeResize="0"/>
          <p:nvPr/>
        </p:nvPicPr>
        <p:blipFill>
          <a:blip r:embed="rId8">
            <a:alphaModFix/>
          </a:blip>
          <a:stretch>
            <a:fillRect/>
          </a:stretch>
        </p:blipFill>
        <p:spPr>
          <a:xfrm>
            <a:off x="2111300" y="3326699"/>
            <a:ext cx="1206899" cy="1610975"/>
          </a:xfrm>
          <a:prstGeom prst="rect">
            <a:avLst/>
          </a:prstGeom>
          <a:noFill/>
          <a:ln>
            <a:noFill/>
          </a:ln>
        </p:spPr>
      </p:pic>
      <p:sp>
        <p:nvSpPr>
          <p:cNvPr id="165" name="Google Shape;165;g336e93a5715_1_84"/>
          <p:cNvSpPr/>
          <p:nvPr/>
        </p:nvSpPr>
        <p:spPr>
          <a:xfrm>
            <a:off x="3485588" y="4025900"/>
            <a:ext cx="476400" cy="324300"/>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g336e93a5715_1_84"/>
          <p:cNvSpPr/>
          <p:nvPr/>
        </p:nvSpPr>
        <p:spPr>
          <a:xfrm>
            <a:off x="6113138" y="4025900"/>
            <a:ext cx="476400" cy="324300"/>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